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8A047327-E936-4D16-ACA6-D9DD0B7DCE22}"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A2ED2D-6B99-4B5A-8A6B-368A3CC3592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47327-E936-4D16-ACA6-D9DD0B7DCE22}" type="datetimeFigureOut">
              <a:rPr lang="zh-CN" altLang="en-US" smtClean="0"/>
              <a:pPr/>
              <a:t>2015/12/6</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2ED2D-6B99-4B5A-8A6B-368A3CC3592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571480"/>
            <a:ext cx="7458100" cy="2286017"/>
          </a:xfrm>
        </p:spPr>
        <p:txBody>
          <a:bodyPr/>
          <a:lstStyle/>
          <a:p>
            <a:r>
              <a:rPr lang="en-US" altLang="zh-CN" b="1" dirty="0" smtClean="0"/>
              <a:t>《</a:t>
            </a:r>
            <a:r>
              <a:rPr lang="zh-CN" altLang="en-US" b="1" dirty="0" smtClean="0"/>
              <a:t>英语国家社会与文化入门</a:t>
            </a:r>
            <a:r>
              <a:rPr lang="en-US" altLang="zh-CN" b="1" dirty="0" smtClean="0"/>
              <a:t>》(</a:t>
            </a:r>
            <a:r>
              <a:rPr lang="zh-CN" altLang="en-US" b="1" dirty="0" smtClean="0"/>
              <a:t>下册）</a:t>
            </a:r>
            <a:endParaRPr lang="zh-CN" altLang="en-US" dirty="0"/>
          </a:p>
        </p:txBody>
      </p:sp>
      <p:sp>
        <p:nvSpPr>
          <p:cNvPr id="3" name="Subtitle 2"/>
          <p:cNvSpPr>
            <a:spLocks noGrp="1"/>
          </p:cNvSpPr>
          <p:nvPr>
            <p:ph type="subTitle" idx="1"/>
          </p:nvPr>
        </p:nvSpPr>
        <p:spPr>
          <a:xfrm>
            <a:off x="1071538" y="2500306"/>
            <a:ext cx="7000924" cy="3138494"/>
          </a:xfrm>
        </p:spPr>
        <p:txBody>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Two)</a:t>
            </a:r>
            <a:endParaRPr lang="zh-CN" altLang="en-US"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Samuel F. B. Morse (1791 –1872) </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643050"/>
            <a:ext cx="3757610" cy="4483113"/>
          </a:xfrm>
        </p:spPr>
        <p:txBody>
          <a:bodyPr>
            <a:normAutofit/>
          </a:bodyPr>
          <a:lstStyle/>
          <a:p>
            <a:r>
              <a:rPr lang="en-US" sz="2400" dirty="0" smtClean="0">
                <a:latin typeface="Times New Roman" pitchFamily="18" charset="0"/>
                <a:cs typeface="Times New Roman" pitchFamily="18" charset="0"/>
              </a:rPr>
              <a:t>Morse contributed to the  invention of a single-wire telegraph system based on European telegraphs. He was a co-developer of the Morse code, and helped to develop the commercial use of telegraphy. (right:</a:t>
            </a:r>
          </a:p>
          <a:p>
            <a:pPr>
              <a:buNone/>
            </a:pPr>
            <a:r>
              <a:rPr lang="en-US" altLang="zh-CN" sz="2400" dirty="0" smtClean="0">
                <a:latin typeface="Times New Roman" pitchFamily="18" charset="0"/>
                <a:cs typeface="Times New Roman" pitchFamily="18" charset="0"/>
              </a:rPr>
              <a:t>     original Samuel Morse telegraph)</a:t>
            </a:r>
            <a:endParaRPr lang="zh-CN" altLang="en-US" sz="2400" dirty="0">
              <a:latin typeface="Times New Roman" pitchFamily="18" charset="0"/>
              <a:cs typeface="Times New Roman" pitchFamily="18" charset="0"/>
            </a:endParaRPr>
          </a:p>
        </p:txBody>
      </p:sp>
      <p:pic>
        <p:nvPicPr>
          <p:cNvPr id="5" name="Content Placeholder 4" descr="Morse_telegraph.jpg"/>
          <p:cNvPicPr>
            <a:picLocks noGrp="1" noChangeAspect="1"/>
          </p:cNvPicPr>
          <p:nvPr>
            <p:ph sz="half" idx="2"/>
          </p:nvPr>
        </p:nvPicPr>
        <p:blipFill>
          <a:blip r:embed="rId2"/>
          <a:stretch>
            <a:fillRect/>
          </a:stretch>
        </p:blipFill>
        <p:spPr>
          <a:xfrm>
            <a:off x="4714876" y="1332566"/>
            <a:ext cx="3500462" cy="531433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Alexander Graham Bell (1847 –1922)</a:t>
            </a:r>
            <a:endParaRPr lang="zh-CN" altLang="en-US" sz="3600" dirty="0"/>
          </a:p>
        </p:txBody>
      </p:sp>
      <p:sp>
        <p:nvSpPr>
          <p:cNvPr id="3" name="Content Placeholder 2"/>
          <p:cNvSpPr>
            <a:spLocks noGrp="1"/>
          </p:cNvSpPr>
          <p:nvPr>
            <p:ph sz="half" idx="1"/>
          </p:nvPr>
        </p:nvSpPr>
        <p:spPr>
          <a:xfrm>
            <a:off x="457200" y="1571612"/>
            <a:ext cx="3328982" cy="4554551"/>
          </a:xfrm>
        </p:spPr>
        <p:txBody>
          <a:bodyPr>
            <a:normAutofit lnSpcReduction="10000"/>
          </a:bodyPr>
          <a:lstStyle/>
          <a:p>
            <a:r>
              <a:rPr lang="en-US" sz="2400" dirty="0" smtClean="0">
                <a:latin typeface="Times New Roman" pitchFamily="18" charset="0"/>
                <a:cs typeface="Times New Roman" pitchFamily="18" charset="0"/>
              </a:rPr>
              <a:t>Alexander Graham Bell was an eminent scientist, inventor, engineer and innovator who is credited with inventing the first practical telephone. (right: Bell at the opening of the long-distance line from New York to Chicago in 1892.)</a:t>
            </a:r>
            <a:endParaRPr lang="zh-CN" altLang="en-US" sz="2400" dirty="0">
              <a:latin typeface="Times New Roman" pitchFamily="18" charset="0"/>
              <a:cs typeface="Times New Roman" pitchFamily="18" charset="0"/>
            </a:endParaRPr>
          </a:p>
        </p:txBody>
      </p:sp>
      <p:pic>
        <p:nvPicPr>
          <p:cNvPr id="5" name="Content Placeholder 4" descr="Bell at the opening of the long-distance line from NY to Ch in 1892..jpg"/>
          <p:cNvPicPr>
            <a:picLocks noGrp="1" noChangeAspect="1"/>
          </p:cNvPicPr>
          <p:nvPr>
            <p:ph sz="half" idx="2"/>
          </p:nvPr>
        </p:nvPicPr>
        <p:blipFill>
          <a:blip r:embed="rId2"/>
          <a:stretch>
            <a:fillRect/>
          </a:stretch>
        </p:blipFill>
        <p:spPr>
          <a:xfrm>
            <a:off x="4435224" y="1409087"/>
            <a:ext cx="3851552" cy="50245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latin typeface="Times New Roman" pitchFamily="18" charset="0"/>
                <a:cs typeface="Times New Roman" pitchFamily="18" charset="0"/>
              </a:rPr>
              <a:t>Thomas Alva Edison (1847 –1931) </a:t>
            </a:r>
            <a:endParaRPr lang="zh-CN" altLang="en-US" sz="3600" dirty="0"/>
          </a:p>
        </p:txBody>
      </p:sp>
      <p:sp>
        <p:nvSpPr>
          <p:cNvPr id="8" name="Content Placeholder 7"/>
          <p:cNvSpPr>
            <a:spLocks noGrp="1"/>
          </p:cNvSpPr>
          <p:nvPr>
            <p:ph sz="half" idx="1"/>
          </p:nvPr>
        </p:nvSpPr>
        <p:spPr>
          <a:xfrm>
            <a:off x="214282" y="1357298"/>
            <a:ext cx="3929090" cy="4768865"/>
          </a:xfrm>
        </p:spPr>
        <p:txBody>
          <a:bodyPr>
            <a:noAutofit/>
          </a:bodyPr>
          <a:lstStyle/>
          <a:p>
            <a:r>
              <a:rPr lang="en-US" sz="2000" dirty="0" smtClean="0">
                <a:latin typeface="Times New Roman" pitchFamily="18" charset="0"/>
                <a:cs typeface="Times New Roman" pitchFamily="18" charset="0"/>
              </a:rPr>
              <a:t>Edison was a famous inventor. His workshops located in Menlo Park (right), NJ, brought forth the system of motion picture, the phonograph and a long-lasting, practical electric light bulb. He developed many devices that greatly influenced life around the world.  He was one of the first inventors to apply the principles of mass production and large-scale teamwork to the process of invention, and he credited with the creation of the first industrial research  laboratory.</a:t>
            </a:r>
            <a:endParaRPr lang="zh-CN" altLang="en-US" sz="2000" dirty="0">
              <a:latin typeface="Times New Roman" pitchFamily="18" charset="0"/>
              <a:cs typeface="Times New Roman" pitchFamily="18" charset="0"/>
            </a:endParaRPr>
          </a:p>
        </p:txBody>
      </p:sp>
      <p:pic>
        <p:nvPicPr>
          <p:cNvPr id="5" name="Content Placeholder 4" descr="testing Menlo Park.jpg"/>
          <p:cNvPicPr>
            <a:picLocks noGrp="1" noChangeAspect="1"/>
          </p:cNvPicPr>
          <p:nvPr>
            <p:ph sz="half" idx="2"/>
          </p:nvPr>
        </p:nvPicPr>
        <p:blipFill>
          <a:blip r:embed="rId2"/>
          <a:stretch>
            <a:fillRect/>
          </a:stretch>
        </p:blipFill>
        <p:spPr>
          <a:xfrm>
            <a:off x="4143373" y="2048474"/>
            <a:ext cx="5000628" cy="309129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marL="571500" indent="-571500"/>
            <a:r>
              <a:rPr lang="en-US" dirty="0" smtClean="0">
                <a:latin typeface="Times New Roman" pitchFamily="18" charset="0"/>
                <a:cs typeface="Times New Roman" pitchFamily="18" charset="0"/>
              </a:rPr>
              <a:t>II. The Early and Mid-Twentieth Century</a:t>
            </a:r>
            <a:endParaRPr lang="zh-CN" altLang="en-US" dirty="0">
              <a:latin typeface="Times New Roman" pitchFamily="18" charset="0"/>
              <a:cs typeface="Times New Roman" pitchFamily="18" charset="0"/>
            </a:endParaRPr>
          </a:p>
        </p:txBody>
      </p:sp>
      <p:sp>
        <p:nvSpPr>
          <p:cNvPr id="8" name="Content Placeholder 7"/>
          <p:cNvSpPr>
            <a:spLocks noGrp="1"/>
          </p:cNvSpPr>
          <p:nvPr>
            <p:ph idx="1"/>
          </p:nvPr>
        </p:nvSpPr>
        <p:spPr/>
        <p:txBody>
          <a:bodyPr>
            <a:normAutofit/>
          </a:bodyPr>
          <a:lstStyle/>
          <a:p>
            <a:r>
              <a:rPr lang="en-US" sz="2400" dirty="0" smtClean="0">
                <a:latin typeface="Times New Roman" pitchFamily="18" charset="0"/>
                <a:cs typeface="Times New Roman" pitchFamily="18" charset="0"/>
              </a:rPr>
              <a:t>Frederick Winslow Taylor: developing the science of management based on his time-motion studies;</a:t>
            </a:r>
          </a:p>
          <a:p>
            <a:r>
              <a:rPr lang="en-US" sz="2400" dirty="0" smtClean="0">
                <a:latin typeface="Times New Roman" pitchFamily="18" charset="0"/>
                <a:cs typeface="Times New Roman" pitchFamily="18" charset="0"/>
              </a:rPr>
              <a:t>Henry Ford: an American industrialist, and sponsor of the development of the assembly line technique of mass production</a:t>
            </a:r>
          </a:p>
          <a:p>
            <a:r>
              <a:rPr lang="en-US" sz="2400" dirty="0" smtClean="0">
                <a:latin typeface="Times New Roman" pitchFamily="18" charset="0"/>
                <a:cs typeface="Times New Roman" pitchFamily="18" charset="0"/>
              </a:rPr>
              <a:t>The growth of the broadcast radio business in America;</a:t>
            </a:r>
          </a:p>
          <a:p>
            <a:r>
              <a:rPr lang="en-US" sz="2400" dirty="0" smtClean="0">
                <a:latin typeface="Times New Roman" pitchFamily="18" charset="0"/>
                <a:cs typeface="Times New Roman" pitchFamily="18" charset="0"/>
              </a:rPr>
              <a:t>The developing household technologies: the refrigerator, home oil furnaces, washing machines, vacuum cleaners, electric dishwashers, etc.</a:t>
            </a:r>
            <a:endParaRPr lang="zh-CN" alt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latin typeface="Times New Roman" pitchFamily="18" charset="0"/>
                <a:cs typeface="Times New Roman" pitchFamily="18" charset="0"/>
              </a:rPr>
              <a:t>Frederick Winslow Taylor (1856 1915) </a:t>
            </a:r>
            <a:endParaRPr lang="zh-CN" altLang="en-US" sz="3600" dirty="0"/>
          </a:p>
        </p:txBody>
      </p:sp>
      <p:sp>
        <p:nvSpPr>
          <p:cNvPr id="5" name="Content Placeholder 4"/>
          <p:cNvSpPr>
            <a:spLocks noGrp="1"/>
          </p:cNvSpPr>
          <p:nvPr>
            <p:ph sz="half" idx="1"/>
          </p:nvPr>
        </p:nvSpPr>
        <p:spPr/>
        <p:txBody>
          <a:bodyPr>
            <a:normAutofit/>
          </a:bodyPr>
          <a:lstStyle/>
          <a:p>
            <a:r>
              <a:rPr lang="en-US" sz="2400" dirty="0" smtClean="0">
                <a:latin typeface="Times New Roman" pitchFamily="18" charset="0"/>
                <a:cs typeface="Times New Roman" pitchFamily="18" charset="0"/>
              </a:rPr>
              <a:t>Frederick Winslow Taylor was a mechanical engineer  who sought to improve industrial efficiency. He is regarded as the father of scientific management  and one of the intellectual leaders of the Efficiency Movement. His theory known as </a:t>
            </a:r>
            <a:r>
              <a:rPr lang="en-US" sz="2400" dirty="0" err="1" smtClean="0">
                <a:latin typeface="Times New Roman" pitchFamily="18" charset="0"/>
                <a:cs typeface="Times New Roman" pitchFamily="18" charset="0"/>
              </a:rPr>
              <a:t>Taylorism</a:t>
            </a:r>
            <a:r>
              <a:rPr lang="en-US" sz="2400" dirty="0" smtClean="0">
                <a:latin typeface="Times New Roman" pitchFamily="18" charset="0"/>
                <a:cs typeface="Times New Roman" pitchFamily="18" charset="0"/>
              </a:rPr>
              <a:t> was highly influential in the Progressive Era.</a:t>
            </a:r>
            <a:endParaRPr lang="zh-CN" altLang="en-US" sz="2400" dirty="0">
              <a:latin typeface="Times New Roman" pitchFamily="18" charset="0"/>
              <a:cs typeface="Times New Roman" pitchFamily="18" charset="0"/>
            </a:endParaRPr>
          </a:p>
        </p:txBody>
      </p:sp>
      <p:pic>
        <p:nvPicPr>
          <p:cNvPr id="7" name="Content Placeholder 6" descr="Frederick_Winslow_Taylor_crop.jpg"/>
          <p:cNvPicPr>
            <a:picLocks noGrp="1" noChangeAspect="1"/>
          </p:cNvPicPr>
          <p:nvPr>
            <p:ph sz="half" idx="2"/>
          </p:nvPr>
        </p:nvPicPr>
        <p:blipFill>
          <a:blip r:embed="rId2"/>
          <a:stretch>
            <a:fillRect/>
          </a:stretch>
        </p:blipFill>
        <p:spPr>
          <a:xfrm>
            <a:off x="5000628" y="1691608"/>
            <a:ext cx="3143272" cy="459476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Henry Ford</a:t>
            </a:r>
            <a:r>
              <a:rPr lang="en-US" sz="3600" dirty="0" smtClean="0">
                <a:latin typeface="Times New Roman" pitchFamily="18" charset="0"/>
                <a:cs typeface="Times New Roman" pitchFamily="18" charset="0"/>
              </a:rPr>
              <a:t> (1863-1947) </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285720" y="1571612"/>
            <a:ext cx="3643338" cy="4554551"/>
          </a:xfrm>
        </p:spPr>
        <p:txBody>
          <a:bodyPr>
            <a:normAutofit fontScale="92500" lnSpcReduction="20000"/>
          </a:bodyPr>
          <a:lstStyle/>
          <a:p>
            <a:r>
              <a:rPr lang="en-US" sz="2400" dirty="0" smtClean="0">
                <a:latin typeface="Times New Roman" pitchFamily="18" charset="0"/>
                <a:cs typeface="Times New Roman" pitchFamily="18" charset="0"/>
              </a:rPr>
              <a:t>Henry Ford was the founder of the Ford Motor Company and sponsor of the development of the assembly line technique of mass production. He developed and manufactured the first automobile that many middle class Americans could afford. His Model T automobile  (right) revolutionized transportation and American industry. </a:t>
            </a:r>
            <a:endParaRPr lang="zh-CN" altLang="en-US" sz="2400" dirty="0">
              <a:latin typeface="Times New Roman" pitchFamily="18" charset="0"/>
              <a:cs typeface="Times New Roman" pitchFamily="18" charset="0"/>
            </a:endParaRPr>
          </a:p>
        </p:txBody>
      </p:sp>
      <p:pic>
        <p:nvPicPr>
          <p:cNvPr id="5" name="Content Placeholder 4" descr="ford-model-t_12[1].jpg"/>
          <p:cNvPicPr>
            <a:picLocks noGrp="1" noChangeAspect="1"/>
          </p:cNvPicPr>
          <p:nvPr>
            <p:ph sz="half" idx="2"/>
          </p:nvPr>
        </p:nvPicPr>
        <p:blipFill>
          <a:blip r:embed="rId2"/>
          <a:stretch>
            <a:fillRect/>
          </a:stretch>
        </p:blipFill>
        <p:spPr>
          <a:xfrm>
            <a:off x="3786183" y="1625192"/>
            <a:ext cx="5214972" cy="391122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smtClean="0">
                <a:latin typeface="Times New Roman" pitchFamily="18" charset="0"/>
                <a:cs typeface="Times New Roman" pitchFamily="18" charset="0"/>
              </a:rPr>
              <a:t>The Growth of the Broadcast Radio Business</a:t>
            </a:r>
            <a:endParaRPr lang="zh-CN" altLang="en-US" sz="3200" dirty="0"/>
          </a:p>
        </p:txBody>
      </p:sp>
      <p:sp>
        <p:nvSpPr>
          <p:cNvPr id="8" name="Content Placeholder 7"/>
          <p:cNvSpPr>
            <a:spLocks noGrp="1"/>
          </p:cNvSpPr>
          <p:nvPr>
            <p:ph idx="1"/>
          </p:nvPr>
        </p:nvSpPr>
        <p:spPr/>
        <p:txBody>
          <a:bodyPr>
            <a:normAutofit/>
          </a:bodyPr>
          <a:lstStyle/>
          <a:p>
            <a:r>
              <a:rPr lang="en-US" sz="2400" dirty="0" smtClean="0">
                <a:latin typeface="Times New Roman" pitchFamily="18" charset="0"/>
                <a:cs typeface="Times New Roman" pitchFamily="18" charset="0"/>
              </a:rPr>
              <a:t>At first, radio was used only for the transmission of messages from one point to another. Only amateurs experimented with the system of broadcasting widely to many potential listeners. </a:t>
            </a:r>
          </a:p>
          <a:p>
            <a:r>
              <a:rPr lang="en-US" sz="2400" dirty="0" smtClean="0">
                <a:latin typeface="Times New Roman" pitchFamily="18" charset="0"/>
                <a:cs typeface="Times New Roman" pitchFamily="18" charset="0"/>
              </a:rPr>
              <a:t>David Sarnoff, an employee of Marconi’s company, had plans for profitable radio broadcasting in 1916. So, in 1920 the first commercial broadcasting station, KDKA, began broadcasting from Pittsburgh, PA to a small group of listeners.</a:t>
            </a:r>
            <a:endParaRPr lang="zh-CN" alt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After World War I, the growing broadcast radio business served many functions. It provided entertainment, news, information, and advertisements to feed a growing consumerism in America.</a:t>
            </a:r>
            <a:endParaRPr lang="zh-CN" alt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smtClean="0">
                <a:latin typeface="Times New Roman" pitchFamily="18" charset="0"/>
                <a:cs typeface="Times New Roman" pitchFamily="18" charset="0"/>
              </a:rPr>
              <a:t>The Growth of the Broadcast Radio Business</a:t>
            </a:r>
            <a:endParaRPr lang="zh-CN" altLang="en-US" sz="3200" dirty="0"/>
          </a:p>
        </p:txBody>
      </p:sp>
      <p:sp>
        <p:nvSpPr>
          <p:cNvPr id="10" name="Content Placeholder 9"/>
          <p:cNvSpPr>
            <a:spLocks noGrp="1"/>
          </p:cNvSpPr>
          <p:nvPr>
            <p:ph sz="half" idx="1"/>
          </p:nvPr>
        </p:nvSpPr>
        <p:spPr>
          <a:xfrm>
            <a:off x="571472" y="1857364"/>
            <a:ext cx="3071834" cy="4268799"/>
          </a:xfrm>
        </p:spPr>
        <p:txBody>
          <a:bodyPr>
            <a:normAutofit/>
          </a:bodyPr>
          <a:lstStyle/>
          <a:p>
            <a:r>
              <a:rPr lang="en-US" sz="2400" dirty="0" smtClean="0">
                <a:latin typeface="Times New Roman" pitchFamily="18" charset="0"/>
                <a:cs typeface="Times New Roman" pitchFamily="18" charset="0"/>
              </a:rPr>
              <a:t>During the economic depression of the 1930’s, President Franklin D. Roosevelt held Fireside Chats in an effort to restore confidence in the economy and in the government.</a:t>
            </a:r>
            <a:r>
              <a:rPr lang="zh-CN" altLang="en-US" sz="2400" dirty="0" smtClean="0">
                <a:latin typeface="Times New Roman" pitchFamily="18" charset="0"/>
                <a:cs typeface="Times New Roman" pitchFamily="18" charset="0"/>
              </a:rPr>
              <a:t> </a:t>
            </a:r>
          </a:p>
          <a:p>
            <a:endParaRPr lang="zh-CN" altLang="en-US" dirty="0"/>
          </a:p>
        </p:txBody>
      </p:sp>
      <p:pic>
        <p:nvPicPr>
          <p:cNvPr id="12" name="Content Placeholder 11" descr="President roosevelt.jpg"/>
          <p:cNvPicPr>
            <a:picLocks noGrp="1" noChangeAspect="1"/>
          </p:cNvPicPr>
          <p:nvPr>
            <p:ph sz="half" idx="2"/>
          </p:nvPr>
        </p:nvPicPr>
        <p:blipFill>
          <a:blip r:embed="rId2"/>
          <a:stretch>
            <a:fillRect/>
          </a:stretch>
        </p:blipFill>
        <p:spPr>
          <a:xfrm>
            <a:off x="3929058" y="2143116"/>
            <a:ext cx="4543476" cy="342902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latin typeface="Times New Roman" pitchFamily="18" charset="0"/>
                <a:cs typeface="Times New Roman" pitchFamily="18" charset="0"/>
              </a:rPr>
              <a:t>The Developing Household Technologies</a:t>
            </a:r>
            <a:endParaRPr lang="zh-CN" altLang="en-US" sz="3200" dirty="0"/>
          </a:p>
        </p:txBody>
      </p:sp>
      <p:sp>
        <p:nvSpPr>
          <p:cNvPr id="6" name="Content Placeholder 5"/>
          <p:cNvSpPr>
            <a:spLocks noGrp="1"/>
          </p:cNvSpPr>
          <p:nvPr>
            <p:ph idx="1"/>
          </p:nvPr>
        </p:nvSpPr>
        <p:spPr/>
        <p:txBody>
          <a:bodyPr>
            <a:normAutofit/>
          </a:bodyPr>
          <a:lstStyle/>
          <a:p>
            <a:r>
              <a:rPr lang="en-US" sz="2600" dirty="0" smtClean="0">
                <a:latin typeface="Times New Roman" pitchFamily="18" charset="0"/>
                <a:cs typeface="Times New Roman" pitchFamily="18" charset="0"/>
              </a:rPr>
              <a:t>Household technologies include inventions such as the refrigerator, home oil furnaces instead of coal burning ones, automatic laundry machines, vacuum cleaners, electric dishwashers. </a:t>
            </a:r>
          </a:p>
          <a:p>
            <a:r>
              <a:rPr lang="en-US" sz="2600" dirty="0" smtClean="0">
                <a:latin typeface="Times New Roman" pitchFamily="18" charset="0"/>
                <a:cs typeface="Times New Roman" pitchFamily="18" charset="0"/>
              </a:rPr>
              <a:t>These inventions as well as the newer ones such as the microwave oven, the electric blender, the food processor, and so on, should have freed housewives from tedious work and made much more time available to them.</a:t>
            </a:r>
          </a:p>
          <a:p>
            <a:r>
              <a:rPr lang="en-US" sz="2600" dirty="0" smtClean="0">
                <a:latin typeface="Times New Roman" pitchFamily="18" charset="0"/>
                <a:cs typeface="Times New Roman" pitchFamily="18" charset="0"/>
              </a:rPr>
              <a:t> Careful study shows however that women today spend more time on household chores than in the past.</a:t>
            </a:r>
            <a:endParaRPr lang="zh-CN" altLang="en-US" sz="26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III. The Late Twentieth Century and Today</a:t>
            </a:r>
            <a:br>
              <a:rPr lang="en-US" dirty="0" smtClean="0">
                <a:latin typeface="Times New Roman" pitchFamily="18" charset="0"/>
                <a:cs typeface="Times New Roman" pitchFamily="18" charset="0"/>
              </a:rPr>
            </a:br>
            <a:endParaRPr lang="zh-CN" altLang="en-US" dirty="0"/>
          </a:p>
        </p:txBody>
      </p:sp>
      <p:sp>
        <p:nvSpPr>
          <p:cNvPr id="3" name="Content Placeholder 2"/>
          <p:cNvSpPr>
            <a:spLocks noGrp="1"/>
          </p:cNvSpPr>
          <p:nvPr>
            <p:ph idx="1"/>
          </p:nvPr>
        </p:nvSpPr>
        <p:spPr>
          <a:xfrm>
            <a:off x="428596" y="2000240"/>
            <a:ext cx="8258204" cy="4125923"/>
          </a:xfrm>
        </p:spPr>
        <p:txBody>
          <a:bodyPr/>
          <a:lstStyle/>
          <a:p>
            <a:r>
              <a:rPr lang="en-US" sz="2400" dirty="0" smtClean="0">
                <a:latin typeface="Times New Roman" pitchFamily="18" charset="0"/>
                <a:cs typeface="Times New Roman" pitchFamily="18" charset="0"/>
              </a:rPr>
              <a:t>Television and the Age of Visual Information; </a:t>
            </a:r>
          </a:p>
          <a:p>
            <a:r>
              <a:rPr lang="en-US" sz="2400" dirty="0" smtClean="0">
                <a:latin typeface="Times New Roman" pitchFamily="18" charset="0"/>
                <a:cs typeface="Times New Roman" pitchFamily="18" charset="0"/>
              </a:rPr>
              <a:t>Militarily useful inventions;</a:t>
            </a:r>
          </a:p>
          <a:p>
            <a:r>
              <a:rPr lang="en-US" sz="2400" dirty="0" smtClean="0">
                <a:latin typeface="Times New Roman" pitchFamily="18" charset="0"/>
                <a:cs typeface="Times New Roman" pitchFamily="18" charset="0"/>
              </a:rPr>
              <a:t>US Space Race with the U.S.S.R;</a:t>
            </a:r>
          </a:p>
          <a:p>
            <a:r>
              <a:rPr lang="en-US" sz="2400" dirty="0" smtClean="0">
                <a:latin typeface="Times New Roman" pitchFamily="18" charset="0"/>
                <a:cs typeface="Times New Roman" pitchFamily="18" charset="0"/>
              </a:rPr>
              <a:t>Nuclear development;</a:t>
            </a:r>
          </a:p>
          <a:p>
            <a:r>
              <a:rPr lang="en-US" sz="2400" dirty="0" smtClean="0">
                <a:latin typeface="Times New Roman" pitchFamily="18" charset="0"/>
                <a:cs typeface="Times New Roman" pitchFamily="18" charset="0"/>
              </a:rPr>
              <a:t>Computers;</a:t>
            </a:r>
          </a:p>
          <a:p>
            <a:r>
              <a:rPr lang="en-US" sz="2400" dirty="0" smtClean="0">
                <a:latin typeface="Times New Roman" pitchFamily="18" charset="0"/>
                <a:cs typeface="Times New Roman" pitchFamily="18" charset="0"/>
              </a:rPr>
              <a:t>The Internet;</a:t>
            </a:r>
          </a:p>
          <a:p>
            <a:r>
              <a:rPr lang="en-US" altLang="zh-CN" sz="2400" dirty="0" smtClean="0">
                <a:latin typeface="Times New Roman" pitchFamily="18" charset="0"/>
                <a:cs typeface="Times New Roman" pitchFamily="18" charset="0"/>
              </a:rPr>
              <a:t>Renewable</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energy technologies</a:t>
            </a:r>
            <a:endParaRPr lang="zh-CN" altLang="en-US" sz="2400"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439850"/>
          </a:xfrm>
        </p:spPr>
        <p:txBody>
          <a:bodyPr>
            <a:normAutofit/>
          </a:bodyPr>
          <a:lstStyle/>
          <a:p>
            <a:r>
              <a:rPr lang="en-US" sz="4800" i="1" dirty="0" smtClean="0">
                <a:latin typeface="Times New Roman" pitchFamily="18" charset="0"/>
                <a:cs typeface="Times New Roman" pitchFamily="18" charset="0"/>
              </a:rPr>
              <a:t>The United States of America</a:t>
            </a:r>
            <a:br>
              <a:rPr lang="en-US" sz="4800" i="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Unit 13 Technology in America</a:t>
            </a:r>
            <a:endParaRPr lang="zh-CN" altLang="en-US" sz="3600" dirty="0"/>
          </a:p>
        </p:txBody>
      </p:sp>
      <p:pic>
        <p:nvPicPr>
          <p:cNvPr id="4" name="Content Placeholder 3" descr="美国部分标准图.jpg"/>
          <p:cNvPicPr>
            <a:picLocks noGrp="1" noChangeAspect="1"/>
          </p:cNvPicPr>
          <p:nvPr>
            <p:ph idx="1"/>
          </p:nvPr>
        </p:nvPicPr>
        <p:blipFill>
          <a:blip r:embed="rId2"/>
          <a:stretch>
            <a:fillRect/>
          </a:stretch>
        </p:blipFill>
        <p:spPr>
          <a:xfrm>
            <a:off x="1357290" y="2000241"/>
            <a:ext cx="6537558" cy="407196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zh-CN" sz="3600" dirty="0" smtClean="0">
                <a:latin typeface="Times New Roman" pitchFamily="18" charset="0"/>
                <a:cs typeface="Times New Roman" pitchFamily="18" charset="0"/>
              </a:rPr>
              <a:t>Television and the Age of Visual Information</a:t>
            </a:r>
            <a:endParaRPr lang="zh-CN" altLang="en-US" sz="3600" dirty="0">
              <a:latin typeface="Times New Roman" pitchFamily="18" charset="0"/>
              <a:cs typeface="Times New Roman" pitchFamily="18" charset="0"/>
            </a:endParaRPr>
          </a:p>
        </p:txBody>
      </p:sp>
      <p:sp>
        <p:nvSpPr>
          <p:cNvPr id="5" name="Content Placeholder 4"/>
          <p:cNvSpPr>
            <a:spLocks noGrp="1"/>
          </p:cNvSpPr>
          <p:nvPr>
            <p:ph sz="half" idx="1"/>
          </p:nvPr>
        </p:nvSpPr>
        <p:spPr>
          <a:xfrm>
            <a:off x="428596" y="1428736"/>
            <a:ext cx="4500594" cy="5072098"/>
          </a:xfrm>
        </p:spPr>
        <p:txBody>
          <a:bodyPr>
            <a:noAutofit/>
          </a:bodyPr>
          <a:lstStyle/>
          <a:p>
            <a:r>
              <a:rPr lang="en-US" sz="2000" dirty="0" smtClean="0">
                <a:latin typeface="Times New Roman" pitchFamily="18" charset="0"/>
                <a:cs typeface="Times New Roman" pitchFamily="18" charset="0"/>
              </a:rPr>
              <a:t>Television developed fast After WWII. The pioneers of television believed that the primary use of this new device would be educational. But experience showed that sports activities, quiz shows, and theatrical shows were more popular. At the end of the century, it was apparent that American schoolchildren were spending less time studying, and less time playing sports, and more time sitting passively in front of a TV set. Adults too were addicted to TV. With the wide spread of TV, the Age of Visual Information had arrived.</a:t>
            </a:r>
            <a:endParaRPr lang="zh-CN" altLang="en-US" sz="2000" dirty="0" smtClean="0">
              <a:latin typeface="Times New Roman" pitchFamily="18" charset="0"/>
              <a:cs typeface="Times New Roman" pitchFamily="18" charset="0"/>
            </a:endParaRPr>
          </a:p>
          <a:p>
            <a:endParaRPr lang="zh-CN" altLang="en-US" sz="2000" dirty="0"/>
          </a:p>
        </p:txBody>
      </p:sp>
      <p:pic>
        <p:nvPicPr>
          <p:cNvPr id="7" name="Content Placeholder 6" descr="tv.jpg"/>
          <p:cNvPicPr>
            <a:picLocks noGrp="1" noChangeAspect="1"/>
          </p:cNvPicPr>
          <p:nvPr>
            <p:ph sz="half" idx="2"/>
          </p:nvPr>
        </p:nvPicPr>
        <p:blipFill>
          <a:blip r:embed="rId2"/>
          <a:stretch>
            <a:fillRect/>
          </a:stretch>
        </p:blipFill>
        <p:spPr>
          <a:xfrm>
            <a:off x="5042778" y="2500306"/>
            <a:ext cx="3846392" cy="25503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latin typeface="Times New Roman" pitchFamily="18" charset="0"/>
                <a:cs typeface="Times New Roman" pitchFamily="18" charset="0"/>
              </a:rPr>
              <a:t>Militarily Useful Inventions</a:t>
            </a:r>
            <a:endParaRPr lang="zh-CN" altLang="en-US" sz="3200" dirty="0"/>
          </a:p>
        </p:txBody>
      </p:sp>
      <p:sp>
        <p:nvSpPr>
          <p:cNvPr id="6" name="Content Placeholder 5"/>
          <p:cNvSpPr>
            <a:spLocks noGrp="1"/>
          </p:cNvSpPr>
          <p:nvPr>
            <p:ph idx="1"/>
          </p:nvPr>
        </p:nvSpPr>
        <p:spPr/>
        <p:txBody>
          <a:bodyPr>
            <a:normAutofit/>
          </a:bodyPr>
          <a:lstStyle/>
          <a:p>
            <a:r>
              <a:rPr lang="en-US" sz="2800" dirty="0" smtClean="0">
                <a:latin typeface="Times New Roman" pitchFamily="18" charset="0"/>
                <a:cs typeface="Times New Roman" pitchFamily="18" charset="0"/>
              </a:rPr>
              <a:t>As World War II approached, the U.S. military began to sponsor research into militarily useful inventions leading to significant technical developments useful for military purposes. Yet in peacetime many of these military developments found a use in the wider society: radar for traffic control, microwave cooking (using the radar microwave generator for heating), nuclear energy, peaceful uses of computers.</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US Space Race with the U.S.S.R</a:t>
            </a:r>
            <a:endParaRPr lang="zh-CN" alt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altLang="zh-CN" sz="2400" dirty="0" smtClean="0">
                <a:latin typeface="Times New Roman" pitchFamily="18" charset="0"/>
                <a:cs typeface="Times New Roman" pitchFamily="18" charset="0"/>
              </a:rPr>
              <a:t>On 4 October 1957, the Soviet Union successfully launched</a:t>
            </a:r>
            <a:r>
              <a:rPr lang="zh-CN" altLang="en-US" sz="2400" dirty="0" smtClean="0">
                <a:latin typeface="Times New Roman" pitchFamily="18" charset="0"/>
                <a:cs typeface="Times New Roman" pitchFamily="18" charset="0"/>
              </a:rPr>
              <a:t> </a:t>
            </a:r>
            <a:r>
              <a:rPr lang="en-US" altLang="zh-CN" sz="2400" i="1" dirty="0" smtClean="0">
                <a:latin typeface="Times New Roman" pitchFamily="18" charset="0"/>
                <a:cs typeface="Times New Roman" pitchFamily="18" charset="0"/>
              </a:rPr>
              <a:t>Sputnik 1</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into space, the first artificial satellite to orbit</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the Earth, making the USSR the first space power.  Four months after the launch of </a:t>
            </a:r>
            <a:r>
              <a:rPr lang="en-US" altLang="zh-CN" sz="2400" i="1" dirty="0" smtClean="0">
                <a:latin typeface="Times New Roman" pitchFamily="18" charset="0"/>
                <a:cs typeface="Times New Roman" pitchFamily="18" charset="0"/>
              </a:rPr>
              <a:t>Sputnik 1</a:t>
            </a:r>
            <a:r>
              <a:rPr lang="en-US" altLang="zh-CN" sz="2400" dirty="0" smtClean="0">
                <a:latin typeface="Times New Roman" pitchFamily="18" charset="0"/>
                <a:cs typeface="Times New Roman" pitchFamily="18" charset="0"/>
              </a:rPr>
              <a:t>, the United States successfully launched its first satellite, </a:t>
            </a:r>
            <a:r>
              <a:rPr lang="en-US" altLang="zh-CN" sz="2400" i="1" dirty="0" smtClean="0">
                <a:latin typeface="Times New Roman" pitchFamily="18" charset="0"/>
                <a:cs typeface="Times New Roman" pitchFamily="18" charset="0"/>
              </a:rPr>
              <a:t>Explorer </a:t>
            </a:r>
            <a:r>
              <a:rPr lang="en-US" altLang="zh-CN" sz="2400" dirty="0" smtClean="0">
                <a:latin typeface="Times New Roman" pitchFamily="18" charset="0"/>
                <a:cs typeface="Times New Roman" pitchFamily="18" charset="0"/>
              </a:rPr>
              <a:t>1, becoming the second space power and entering the Space Race with the USSR.  The Space Race became an important part of the cultural, technological, and ideological rivalry</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between the United States and the Soviet Union during the Cold War. </a:t>
            </a:r>
            <a:endParaRPr lang="zh-CN" altLang="en-US"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Times New Roman" pitchFamily="18" charset="0"/>
                <a:cs typeface="Times New Roman" pitchFamily="18" charset="0"/>
              </a:rPr>
              <a:t>US Space Race with the U.S.S.R</a:t>
            </a:r>
            <a:endParaRPr lang="zh-CN" altLang="en-US" sz="3200" dirty="0"/>
          </a:p>
        </p:txBody>
      </p:sp>
      <p:pic>
        <p:nvPicPr>
          <p:cNvPr id="7" name="Content Placeholder 6" descr="NeilArmstrongRIP.jpg"/>
          <p:cNvPicPr>
            <a:picLocks noGrp="1" noChangeAspect="1"/>
          </p:cNvPicPr>
          <p:nvPr>
            <p:ph sz="half" idx="1"/>
          </p:nvPr>
        </p:nvPicPr>
        <p:blipFill>
          <a:blip r:embed="rId2"/>
          <a:stretch>
            <a:fillRect/>
          </a:stretch>
        </p:blipFill>
        <p:spPr>
          <a:xfrm>
            <a:off x="642910" y="1500174"/>
            <a:ext cx="4614118" cy="4929222"/>
          </a:xfrm>
        </p:spPr>
      </p:pic>
      <p:sp>
        <p:nvSpPr>
          <p:cNvPr id="6" name="Content Placeholder 5"/>
          <p:cNvSpPr>
            <a:spLocks noGrp="1"/>
          </p:cNvSpPr>
          <p:nvPr>
            <p:ph sz="half" idx="2"/>
          </p:nvPr>
        </p:nvSpPr>
        <p:spPr>
          <a:xfrm>
            <a:off x="5357818" y="1571612"/>
            <a:ext cx="3328982" cy="4554551"/>
          </a:xfrm>
        </p:spPr>
        <p:txBody>
          <a:bodyPr>
            <a:normAutofit fontScale="92500"/>
          </a:bodyPr>
          <a:lstStyle/>
          <a:p>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In 1961, the then President John F. Kennedy announced that America would land a man on the moon by the end of the decade. His goal was fulfilled by the Apollo 11 mission when the mission commander Neil Armstrong</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became the first human to set foot on the lunar surface on 20 July 1969.</a:t>
            </a:r>
            <a:endParaRPr lang="zh-CN" alt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Nuclear Development</a:t>
            </a:r>
            <a:endParaRPr lang="zh-CN" altLang="en-US" sz="3200" dirty="0"/>
          </a:p>
        </p:txBody>
      </p:sp>
      <p:sp>
        <p:nvSpPr>
          <p:cNvPr id="6" name="Content Placeholder 5"/>
          <p:cNvSpPr>
            <a:spLocks noGrp="1"/>
          </p:cNvSpPr>
          <p:nvPr>
            <p:ph sz="half" idx="1"/>
          </p:nvPr>
        </p:nvSpPr>
        <p:spPr>
          <a:xfrm>
            <a:off x="457200" y="1643050"/>
            <a:ext cx="3686172" cy="4483113"/>
          </a:xfrm>
        </p:spPr>
        <p:txBody>
          <a:bodyPr>
            <a:normAutofit fontScale="85000" lnSpcReduction="20000"/>
          </a:bodyPr>
          <a:lstStyle/>
          <a:p>
            <a:r>
              <a:rPr lang="en-US" dirty="0" smtClean="0">
                <a:latin typeface="Times New Roman" pitchFamily="18" charset="0"/>
                <a:cs typeface="Times New Roman" pitchFamily="18" charset="0"/>
              </a:rPr>
              <a:t>By August 1945, the Allied Manhattan Project had successfully detonated an atomic device and subsequently produced atomic weapons based on two alternate designs. In August 1945, during the final stage of the Second World War, the United States </a:t>
            </a:r>
            <a:r>
              <a:rPr lang="en-US" altLang="zh-CN" dirty="0" smtClean="0">
                <a:latin typeface="Times New Roman" pitchFamily="18" charset="0"/>
                <a:cs typeface="Times New Roman" pitchFamily="18" charset="0"/>
              </a:rPr>
              <a:t>dropped atomic bombs on the Japanese cities of Hiroshima and Nagasaki.</a:t>
            </a:r>
            <a:endParaRPr lang="zh-CN" altLang="en-US" dirty="0">
              <a:latin typeface="Times New Roman" pitchFamily="18" charset="0"/>
              <a:cs typeface="Times New Roman" pitchFamily="18" charset="0"/>
            </a:endParaRPr>
          </a:p>
        </p:txBody>
      </p:sp>
      <p:pic>
        <p:nvPicPr>
          <p:cNvPr id="8" name="Content Placeholder 7" descr="mushroom.jpg"/>
          <p:cNvPicPr>
            <a:picLocks noGrp="1" noChangeAspect="1"/>
          </p:cNvPicPr>
          <p:nvPr>
            <p:ph sz="half" idx="2"/>
          </p:nvPr>
        </p:nvPicPr>
        <p:blipFill>
          <a:blip r:embed="rId2"/>
          <a:stretch>
            <a:fillRect/>
          </a:stretch>
        </p:blipFill>
        <p:spPr>
          <a:xfrm>
            <a:off x="4500562" y="1643050"/>
            <a:ext cx="3643338" cy="45259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Nuclear Development</a:t>
            </a:r>
            <a:endParaRPr lang="zh-CN" altLang="en-US" sz="32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r>
              <a:rPr lang="en-US" sz="2600" dirty="0" smtClean="0">
                <a:latin typeface="Times New Roman" pitchFamily="18" charset="0"/>
                <a:cs typeface="Times New Roman" pitchFamily="18" charset="0"/>
              </a:rPr>
              <a:t>After WWII, nuclear reactors were developed to generate electricity. Nuclear developments in the USA suffered a major setback after the 1979 Three Mile Island accident. Nevertheless, by 1990 over 100 commercial power reactors had been commissioned. Now there are more than 110 nuclear power reactors in 31 states, generating almost 20% of total electricity produced in this country in 2008. The USA is the world’s largest producer of nuclear power, accounting for more than 30% of worldwide nuclear generation of electricity. </a:t>
            </a:r>
            <a:endParaRPr lang="zh-CN" altLang="en-US" sz="26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Computer Science</a:t>
            </a:r>
            <a:endParaRPr lang="zh-CN" altLang="en-US" sz="3200"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43050"/>
            <a:ext cx="3186106" cy="4483113"/>
          </a:xfrm>
        </p:spPr>
        <p:txBody>
          <a:bodyPr>
            <a:normAutofit lnSpcReduction="10000"/>
          </a:bodyPr>
          <a:lstStyle/>
          <a:p>
            <a:r>
              <a:rPr lang="en-US" sz="2000" dirty="0" smtClean="0">
                <a:latin typeface="Times New Roman" pitchFamily="18" charset="0"/>
                <a:cs typeface="Times New Roman" pitchFamily="18" charset="0"/>
              </a:rPr>
              <a:t>Electronic computers originally were developed to assist artillery to predict the path of fired shells, and also to break enemy cryptographic messages. These machines were enormous in size, using miles of wires and thousands of vacuum tubes. They consumed great quantities of electricity. Peacetime applications seemed limited. (right: early computers)</a:t>
            </a:r>
            <a:endParaRPr lang="zh-CN" altLang="en-US" sz="2000" dirty="0">
              <a:latin typeface="Times New Roman" pitchFamily="18" charset="0"/>
              <a:cs typeface="Times New Roman" pitchFamily="18" charset="0"/>
            </a:endParaRPr>
          </a:p>
        </p:txBody>
      </p:sp>
      <p:pic>
        <p:nvPicPr>
          <p:cNvPr id="6" name="Content Placeholder 5" descr="early computers.png"/>
          <p:cNvPicPr>
            <a:picLocks noGrp="1" noChangeAspect="1"/>
          </p:cNvPicPr>
          <p:nvPr>
            <p:ph sz="half" idx="2"/>
          </p:nvPr>
        </p:nvPicPr>
        <p:blipFill>
          <a:blip r:embed="rId2"/>
          <a:stretch>
            <a:fillRect/>
          </a:stretch>
        </p:blipFill>
        <p:spPr>
          <a:xfrm>
            <a:off x="3914534" y="2071678"/>
            <a:ext cx="4762533" cy="35719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Computer Science</a:t>
            </a:r>
            <a:endParaRPr lang="zh-CN" altLang="en-US" sz="3200" dirty="0">
              <a:latin typeface="Times New Roman" pitchFamily="18" charset="0"/>
              <a:cs typeface="Times New Roman" pitchFamily="18" charset="0"/>
            </a:endParaRPr>
          </a:p>
        </p:txBody>
      </p:sp>
      <p:sp>
        <p:nvSpPr>
          <p:cNvPr id="9" name="Content Placeholder 8"/>
          <p:cNvSpPr>
            <a:spLocks noGrp="1"/>
          </p:cNvSpPr>
          <p:nvPr>
            <p:ph idx="1"/>
          </p:nvPr>
        </p:nvSpPr>
        <p:spPr/>
        <p:txBody>
          <a:bodyPr>
            <a:normAutofit/>
          </a:bodyPr>
          <a:lstStyle/>
          <a:p>
            <a:r>
              <a:rPr lang="en-US" sz="2400" dirty="0" smtClean="0">
                <a:latin typeface="Times New Roman" pitchFamily="18" charset="0"/>
                <a:cs typeface="Times New Roman" pitchFamily="18" charset="0"/>
              </a:rPr>
              <a:t>It was up to two young visionary tinkerers, in the American tradition of amateur inventors, to devise a smaller, personal computer (PC). Young Steve Jobs, working in his garage with his friend Steve Wozniak, was finally able to package a small desktop computer that could process symbols. Another young man, Bill Gates devised a set of instructions, a Disc Operating System, or DOS.</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Computer Science</a:t>
            </a:r>
            <a:endParaRPr lang="zh-CN" altLang="en-US" sz="3600" dirty="0">
              <a:latin typeface="Times New Roman" pitchFamily="18" charset="0"/>
              <a:cs typeface="Times New Roman" pitchFamily="18" charset="0"/>
            </a:endParaRPr>
          </a:p>
        </p:txBody>
      </p:sp>
      <p:sp>
        <p:nvSpPr>
          <p:cNvPr id="7" name="Content Placeholder 6"/>
          <p:cNvSpPr>
            <a:spLocks noGrp="1"/>
          </p:cNvSpPr>
          <p:nvPr>
            <p:ph idx="1"/>
          </p:nvPr>
        </p:nvSpPr>
        <p:spPr/>
        <p:txBody>
          <a:bodyPr>
            <a:normAutofit fontScale="92500" lnSpcReduction="20000"/>
          </a:bodyPr>
          <a:lstStyle/>
          <a:p>
            <a:r>
              <a:rPr lang="en-US" sz="2800" dirty="0" smtClean="0">
                <a:latin typeface="Times New Roman" pitchFamily="18" charset="0"/>
                <a:cs typeface="Times New Roman" pitchFamily="18" charset="0"/>
              </a:rPr>
              <a:t>Steve  Jobs (1955-2011) was an American entrepreneur, marketer, and inventor who was the co-founder, chairman, and CEO of Apple Inc.  Through Apple, he is widely recognized as a charismatic and design-driven pioneer of the personal computer revolution and for his influential career in the computer and consumer electronics fields, transforming “one industry after another, from computers and smart phones to music and movies.” Jobs oversaw the development of the iMac, iTunes, iPod,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iPad</a:t>
            </a:r>
            <a:r>
              <a:rPr lang="en-US" sz="2800" dirty="0" smtClean="0">
                <a:latin typeface="Times New Roman" pitchFamily="18" charset="0"/>
                <a:cs typeface="Times New Roman" pitchFamily="18" charset="0"/>
              </a:rPr>
              <a:t>. The success of these products propelled Apple to become the world’s most valuable  publicly traded company in 2011. </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endParaRPr lang="zh-CN" altLang="en-US" sz="2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043890" cy="654032"/>
          </a:xfrm>
        </p:spPr>
        <p:txBody>
          <a:bodyPr>
            <a:normAutofit/>
          </a:bodyPr>
          <a:lstStyle/>
          <a:p>
            <a:endParaRPr lang="zh-CN" altLang="en-US" sz="3600" dirty="0">
              <a:latin typeface="Times New Roman" pitchFamily="18" charset="0"/>
              <a:cs typeface="Times New Roman" pitchFamily="18" charset="0"/>
            </a:endParaRPr>
          </a:p>
        </p:txBody>
      </p:sp>
      <p:pic>
        <p:nvPicPr>
          <p:cNvPr id="13" name="Content Placeholder 12" descr="steve-jobs-31.jpg"/>
          <p:cNvPicPr>
            <a:picLocks noGrp="1" noChangeAspect="1"/>
          </p:cNvPicPr>
          <p:nvPr>
            <p:ph idx="1"/>
          </p:nvPr>
        </p:nvPicPr>
        <p:blipFill>
          <a:blip r:embed="rId2"/>
          <a:stretch>
            <a:fillRect/>
          </a:stretch>
        </p:blipFill>
        <p:spPr>
          <a:xfrm>
            <a:off x="-65" y="500042"/>
            <a:ext cx="9144063" cy="585791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a:t>
            </a:r>
            <a:endParaRPr lang="zh-CN" altLang="en-US" dirty="0" smtClean="0">
              <a:latin typeface="Times New Roman" pitchFamily="18" charset="0"/>
              <a:cs typeface="Times New Roman" pitchFamily="18" charset="0"/>
            </a:endParaRPr>
          </a:p>
          <a:p>
            <a:pPr>
              <a:buNone/>
            </a:pPr>
            <a:r>
              <a:rPr lang="en-US" altLang="zh-CN" dirty="0" smtClean="0"/>
              <a:t>    </a:t>
            </a:r>
            <a:r>
              <a:rPr lang="en-US" altLang="zh-CN" dirty="0" smtClean="0">
                <a:latin typeface="+mj-ea"/>
              </a:rPr>
              <a:t>1 </a:t>
            </a:r>
            <a:r>
              <a:rPr lang="zh-CN" altLang="en-US" sz="2800" dirty="0" smtClean="0">
                <a:latin typeface="+mn-ea"/>
              </a:rPr>
              <a:t>爱迪生</a:t>
            </a:r>
            <a:endParaRPr lang="en-US" altLang="zh-CN" sz="2800" dirty="0" smtClean="0">
              <a:latin typeface="+mn-ea"/>
            </a:endParaRPr>
          </a:p>
          <a:p>
            <a:pPr>
              <a:buNone/>
            </a:pPr>
            <a:r>
              <a:rPr lang="en-US" altLang="zh-CN" sz="2800" dirty="0" smtClean="0">
                <a:latin typeface="+mn-ea"/>
              </a:rPr>
              <a:t>  2</a:t>
            </a:r>
            <a:r>
              <a:rPr lang="zh-CN" altLang="en-US" sz="2800" dirty="0" smtClean="0">
                <a:latin typeface="+mn-ea"/>
              </a:rPr>
              <a:t> 亨</a:t>
            </a:r>
            <a:r>
              <a:rPr lang="zh-CN" altLang="en-US" sz="2800" dirty="0">
                <a:latin typeface="+mn-ea"/>
              </a:rPr>
              <a:t>利</a:t>
            </a:r>
            <a:r>
              <a:rPr lang="en-US" altLang="zh-CN" sz="2800" dirty="0">
                <a:latin typeface="+mn-ea"/>
              </a:rPr>
              <a:t>·</a:t>
            </a:r>
            <a:r>
              <a:rPr lang="zh-CN" altLang="en-US" sz="2800" dirty="0">
                <a:latin typeface="+mn-ea"/>
              </a:rPr>
              <a:t>福特</a:t>
            </a:r>
          </a:p>
          <a:p>
            <a:pPr>
              <a:buNone/>
            </a:pPr>
            <a:r>
              <a:rPr lang="en-US" altLang="zh-CN" sz="2800" dirty="0" smtClean="0">
                <a:latin typeface="+mn-ea"/>
              </a:rPr>
              <a:t>  3</a:t>
            </a:r>
            <a:r>
              <a:rPr lang="zh-CN" altLang="en-US" sz="2800" dirty="0" smtClean="0">
                <a:latin typeface="+mn-ea"/>
              </a:rPr>
              <a:t> 比尔</a:t>
            </a:r>
            <a:r>
              <a:rPr lang="en-US" altLang="zh-CN" sz="2800" dirty="0" smtClean="0">
                <a:latin typeface="+mn-ea"/>
              </a:rPr>
              <a:t>·</a:t>
            </a:r>
            <a:r>
              <a:rPr lang="zh-CN" altLang="en-US" sz="2800" dirty="0" smtClean="0">
                <a:latin typeface="+mn-ea"/>
              </a:rPr>
              <a:t>盖茨</a:t>
            </a:r>
            <a:endParaRPr lang="en-US" altLang="zh-CN" sz="2800" dirty="0" smtClean="0">
              <a:latin typeface="+mn-ea"/>
            </a:endParaRPr>
          </a:p>
          <a:p>
            <a:pPr>
              <a:buNone/>
            </a:pPr>
            <a:r>
              <a:rPr lang="en-US" altLang="zh-CN" sz="2800" dirty="0" smtClean="0">
                <a:latin typeface="+mn-ea"/>
              </a:rPr>
              <a:t>  4 </a:t>
            </a:r>
            <a:r>
              <a:rPr lang="zh-CN" altLang="en-US" sz="2800" dirty="0" smtClean="0">
                <a:latin typeface="+mn-ea"/>
              </a:rPr>
              <a:t>乔布斯</a:t>
            </a:r>
            <a:endParaRPr lang="en-US" altLang="zh-CN" sz="2800" dirty="0" smtClean="0">
              <a:latin typeface="+mn-ea"/>
            </a:endParaRPr>
          </a:p>
          <a:p>
            <a:pPr>
              <a:buNone/>
            </a:pPr>
            <a:r>
              <a:rPr lang="zh-CN" altLang="en-US" sz="2800" dirty="0" smtClean="0">
                <a:latin typeface="+mn-ea"/>
              </a:rPr>
              <a:t>  </a:t>
            </a:r>
            <a:r>
              <a:rPr lang="en-US" altLang="zh-CN" sz="2800" dirty="0" smtClean="0">
                <a:latin typeface="+mn-ea"/>
              </a:rPr>
              <a:t>5</a:t>
            </a:r>
            <a:r>
              <a:rPr lang="zh-CN" altLang="en-US" sz="2800" dirty="0" smtClean="0">
                <a:latin typeface="+mn-ea"/>
              </a:rPr>
              <a:t> 再生能源</a:t>
            </a:r>
            <a:endParaRPr lang="zh-CN" altLang="en-US" sz="2800" dirty="0">
              <a:latin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Computer Science</a:t>
            </a:r>
            <a:endParaRPr lang="zh-CN" alt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85926"/>
            <a:ext cx="8229600" cy="4340237"/>
          </a:xfrm>
        </p:spPr>
        <p:txBody>
          <a:bodyPr>
            <a:normAutofit fontScale="70000" lnSpcReduction="20000"/>
          </a:bodyPr>
          <a:lstStyle/>
          <a:p>
            <a:r>
              <a:rPr lang="en-US" dirty="0" smtClean="0">
                <a:latin typeface="Times New Roman" pitchFamily="18" charset="0"/>
                <a:cs typeface="Times New Roman" pitchFamily="18" charset="0"/>
              </a:rPr>
              <a:t>Bill Gates  (1955- ) is an American business magnate, philanthropist, inventor, computer programmer, and inventor. Gates is the former chief executive and chairman of Microsoft, the world’s largest personal-computer software company, which he co-founded with Paul Allen. He is consistently ranked in the Forbes list of the world’s wealthiest people and was the wealthiest overall from 1995 to 2009—excluding 2008,  According to the Bloomberg Billionaires List, Gates became the world's richest person again in May 2013. In the later stages of his career, Gates has pursued a number of philanthropic endeavors, donating large amounts of money to various charitable organizations and scientific research programs through the Bill &amp; Melinda Gates Foundation, established in 2000.</a:t>
            </a:r>
          </a:p>
          <a:p>
            <a:endParaRPr lang="zh-CN" alt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Bill Gates</a:t>
            </a:r>
            <a:endParaRPr lang="zh-CN" altLang="en-US" sz="3200" dirty="0">
              <a:latin typeface="Times New Roman" pitchFamily="18" charset="0"/>
              <a:cs typeface="Times New Roman" pitchFamily="18" charset="0"/>
            </a:endParaRPr>
          </a:p>
        </p:txBody>
      </p:sp>
      <p:pic>
        <p:nvPicPr>
          <p:cNvPr id="6" name="Content Placeholder 5" descr="bill_gates2.jpg"/>
          <p:cNvPicPr>
            <a:picLocks noGrp="1" noChangeAspect="1"/>
          </p:cNvPicPr>
          <p:nvPr>
            <p:ph idx="1"/>
          </p:nvPr>
        </p:nvPicPr>
        <p:blipFill>
          <a:blip r:embed="rId2"/>
          <a:stretch>
            <a:fillRect/>
          </a:stretch>
        </p:blipFill>
        <p:spPr>
          <a:xfrm>
            <a:off x="1214414" y="1714488"/>
            <a:ext cx="6742562" cy="4495041"/>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The Internet</a:t>
            </a:r>
            <a:endParaRPr lang="zh-CN" alt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sz="3100" dirty="0" smtClean="0">
                <a:latin typeface="Times New Roman" pitchFamily="18" charset="0"/>
                <a:cs typeface="Times New Roman" pitchFamily="18" charset="0"/>
              </a:rPr>
              <a:t>The potentials of computerized technologies can never be exaggerated. Perhaps the most powerful one is the Internet. It emerged in the Unites States in 1968 during the period of the Cold War, the original idea being to connect computers housed at military strategic locations throughout the US for the purpose of saving the information in the event of a nuclear attack. Later four universities in the American West were connected to the system. Over the years after 1969 more and more computers were joined to the system and increasing information was added to its database. Many educational, private and commercial networks joined in. Useful tools were invented such as the e-mail and www (the World Wide Web). </a:t>
            </a:r>
            <a:endParaRPr lang="zh-CN" altLang="en-US" sz="31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Renewable</a:t>
            </a:r>
            <a:r>
              <a:rPr lang="zh-CN" altLang="en-US" sz="3200" dirty="0" smtClean="0">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Energy Technologies</a:t>
            </a:r>
            <a:endParaRPr lang="zh-CN" altLang="en-US" sz="3200" dirty="0" smtClean="0">
              <a:latin typeface="Times New Roman" pitchFamily="18" charset="0"/>
              <a:cs typeface="Times New Roman" pitchFamily="18" charset="0"/>
            </a:endParaRPr>
          </a:p>
        </p:txBody>
      </p:sp>
      <p:sp>
        <p:nvSpPr>
          <p:cNvPr id="5" name="Content Placeholder 4"/>
          <p:cNvSpPr>
            <a:spLocks noGrp="1"/>
          </p:cNvSpPr>
          <p:nvPr>
            <p:ph sz="half" idx="1"/>
          </p:nvPr>
        </p:nvSpPr>
        <p:spPr>
          <a:xfrm>
            <a:off x="285720" y="1571612"/>
            <a:ext cx="4071966" cy="4554551"/>
          </a:xfrm>
        </p:spPr>
        <p:txBody>
          <a:bodyPr>
            <a:normAutofit fontScale="77500" lnSpcReduction="20000"/>
          </a:bodyPr>
          <a:lstStyle/>
          <a:p>
            <a:r>
              <a:rPr lang="en-US" altLang="zh-CN" dirty="0" smtClean="0">
                <a:latin typeface="Times New Roman" pitchFamily="18" charset="0"/>
                <a:cs typeface="Times New Roman" pitchFamily="18" charset="0"/>
              </a:rPr>
              <a:t>Today, climate change concerns, coupled with high oil prices, are propelling the fast growth of renewable</a:t>
            </a:r>
            <a:r>
              <a:rPr lang="zh-CN" altLang="en-US"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energy technologies. Renewable energy is generated from natural resources such as sunlight, wind, rain, tides, and geothermal heat. It has low or zero carbon emissions. America is engaged in developing such green energy technologies. Clean renewable energy technologies have an increasingly large market and a bright future. </a:t>
            </a:r>
          </a:p>
          <a:p>
            <a:endParaRPr lang="zh-CN" altLang="en-US" dirty="0">
              <a:latin typeface="Times New Roman" pitchFamily="18" charset="0"/>
              <a:cs typeface="Times New Roman" pitchFamily="18" charset="0"/>
            </a:endParaRPr>
          </a:p>
        </p:txBody>
      </p:sp>
      <p:pic>
        <p:nvPicPr>
          <p:cNvPr id="7" name="Content Placeholder 6" descr="Wind-power1.jpg"/>
          <p:cNvPicPr>
            <a:picLocks noGrp="1" noChangeAspect="1"/>
          </p:cNvPicPr>
          <p:nvPr>
            <p:ph sz="half" idx="2"/>
          </p:nvPr>
        </p:nvPicPr>
        <p:blipFill>
          <a:blip r:embed="rId2" cstate="print"/>
          <a:stretch>
            <a:fillRect/>
          </a:stretch>
        </p:blipFill>
        <p:spPr>
          <a:xfrm>
            <a:off x="4429124" y="1571612"/>
            <a:ext cx="4500593" cy="450059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pPr marL="457200" indent="-457200">
              <a:buAutoNum type="alphaUcPeriod"/>
            </a:pPr>
            <a:r>
              <a:rPr lang="en-US" sz="2800" dirty="0" smtClean="0">
                <a:latin typeface="Times New Roman" pitchFamily="18" charset="0"/>
                <a:cs typeface="Times New Roman" pitchFamily="18" charset="0"/>
              </a:rPr>
              <a:t>What role does technology play in our lives? Does it only provide new conveniences or does it sometimes change our life style? Give examples from the text to illustrate your ideas.</a:t>
            </a:r>
          </a:p>
          <a:p>
            <a:pPr marL="457200" indent="-457200">
              <a:buAutoNum type="alphaUcPeriod"/>
            </a:pPr>
            <a:r>
              <a:rPr lang="en-US" altLang="zh-CN" sz="2800" dirty="0" smtClean="0">
                <a:latin typeface="Times New Roman" pitchFamily="18" charset="0"/>
                <a:cs typeface="Times New Roman" pitchFamily="18" charset="0"/>
              </a:rPr>
              <a:t>Who are some of the greatest inventors in the US?</a:t>
            </a:r>
          </a:p>
          <a:p>
            <a:pPr marL="457200" indent="-457200">
              <a:buAutoNum type="alphaUcPeriod"/>
            </a:pPr>
            <a:r>
              <a:rPr lang="en-US" altLang="zh-CN" sz="2800" dirty="0" smtClean="0">
                <a:latin typeface="Times New Roman" pitchFamily="18" charset="0"/>
                <a:cs typeface="Times New Roman" pitchFamily="18" charset="0"/>
              </a:rPr>
              <a:t>What do you think is the greatest invention so far? Why</a:t>
            </a:r>
          </a:p>
          <a:p>
            <a:pPr marL="457200" indent="-457200">
              <a:buAutoNum type="alphaUcPeriod"/>
            </a:pPr>
            <a:r>
              <a:rPr lang="en-US" altLang="zh-CN" sz="2800" dirty="0" smtClean="0">
                <a:latin typeface="Times New Roman" pitchFamily="18" charset="0"/>
                <a:cs typeface="Times New Roman" pitchFamily="18" charset="0"/>
              </a:rPr>
              <a:t>What do you know about Bill Gates and Steve Jobs?</a:t>
            </a:r>
          </a:p>
          <a:p>
            <a:pPr marL="457200" lvl="0" indent="-457200">
              <a:buFont typeface="Arial" pitchFamily="34" charset="0"/>
              <a:buAutoNum type="alphaUcPeriod"/>
            </a:pPr>
            <a:r>
              <a:rPr lang="en-US" sz="2800" dirty="0" smtClean="0">
                <a:latin typeface="Times New Roman" pitchFamily="18" charset="0"/>
                <a:cs typeface="Times New Roman" pitchFamily="18" charset="0"/>
              </a:rPr>
              <a:t>Discuss what role the Internet plays in your life.</a:t>
            </a:r>
            <a:endParaRPr lang="zh-CN" altLang="en-US" sz="2800" dirty="0" smtClean="0">
              <a:latin typeface="Times New Roman" pitchFamily="18" charset="0"/>
              <a:cs typeface="Times New Roman" pitchFamily="18" charset="0"/>
            </a:endParaRPr>
          </a:p>
          <a:p>
            <a:pPr marL="457200" indent="-457200">
              <a:buNone/>
            </a:pPr>
            <a:endParaRPr lang="zh-CN" altLang="en-US" sz="24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2439982"/>
          </a:xfrm>
        </p:spPr>
        <p:txBody>
          <a:bodyPr/>
          <a:lstStyle/>
          <a:p>
            <a:r>
              <a:rPr lang="en-US" altLang="zh-CN" dirty="0" smtClean="0">
                <a:latin typeface="Century" pitchFamily="18" charset="0"/>
              </a:rPr>
              <a:t>The End</a:t>
            </a:r>
            <a:endParaRPr lang="zh-CN" altLang="en-US" dirty="0">
              <a:latin typeface="Century" pitchFamily="18" charset="0"/>
            </a:endParaRPr>
          </a:p>
        </p:txBody>
      </p:sp>
      <p:sp>
        <p:nvSpPr>
          <p:cNvPr id="3" name="Content Placeholder 2"/>
          <p:cNvSpPr>
            <a:spLocks noGrp="1"/>
          </p:cNvSpPr>
          <p:nvPr>
            <p:ph idx="1"/>
          </p:nvPr>
        </p:nvSpPr>
        <p:spPr>
          <a:xfrm>
            <a:off x="642910" y="3000372"/>
            <a:ext cx="8043890" cy="3125791"/>
          </a:xfrm>
        </p:spPr>
        <p:txBody>
          <a:bodyPr>
            <a:normAutofit/>
          </a:bodyPr>
          <a:lstStyle/>
          <a:p>
            <a:pPr algn="ctr">
              <a:buNone/>
            </a:pPr>
            <a:r>
              <a:rPr lang="zh-CN" altLang="en-US" sz="3600" b="1" dirty="0" smtClean="0">
                <a:latin typeface="+mn-ea"/>
              </a:rPr>
              <a:t>高等教育出版社</a:t>
            </a:r>
            <a:endParaRPr lang="en-US" altLang="zh-CN" sz="3600" b="1" dirty="0" smtClean="0">
              <a:latin typeface="+mn-ea"/>
            </a:endParaRPr>
          </a:p>
          <a:p>
            <a:pPr algn="ctr">
              <a:buNone/>
            </a:pPr>
            <a:endParaRPr lang="en-US" altLang="zh-CN" sz="3600" b="1" dirty="0" smtClean="0">
              <a:latin typeface="+mn-ea"/>
            </a:endParaRPr>
          </a:p>
          <a:p>
            <a:pPr algn="ctr">
              <a:buNone/>
            </a:pPr>
            <a:r>
              <a:rPr lang="en-US" altLang="zh-CN" sz="3600" b="1" smtClean="0">
                <a:latin typeface="+mn-ea"/>
              </a:rPr>
              <a:t>2015</a:t>
            </a:r>
            <a:r>
              <a:rPr lang="zh-CN" altLang="en-US" sz="3600" b="1" smtClean="0">
                <a:latin typeface="+mn-ea"/>
              </a:rPr>
              <a:t>   </a:t>
            </a:r>
            <a:endParaRPr lang="zh-CN" altLang="en-US" sz="3600" b="1" dirty="0">
              <a:latin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Focal Points</a:t>
            </a:r>
            <a:endParaRPr lang="zh-CN" altLang="en-US" sz="4000" dirty="0"/>
          </a:p>
        </p:txBody>
      </p:sp>
      <p:sp>
        <p:nvSpPr>
          <p:cNvPr id="4" name="Content Placeholder 3"/>
          <p:cNvSpPr>
            <a:spLocks noGrp="1"/>
          </p:cNvSpPr>
          <p:nvPr>
            <p:ph sz="half" idx="1"/>
          </p:nvPr>
        </p:nvSpPr>
        <p:spPr/>
        <p:txBody>
          <a:bodyPr>
            <a:normAutofit/>
          </a:bodyPr>
          <a:lstStyle/>
          <a:p>
            <a:r>
              <a:rPr lang="en-US" sz="2400" dirty="0" smtClean="0">
                <a:latin typeface="Times New Roman" pitchFamily="18" charset="0"/>
                <a:cs typeface="Times New Roman" pitchFamily="18" charset="0"/>
              </a:rPr>
              <a:t>John </a:t>
            </a:r>
            <a:r>
              <a:rPr lang="en-US" sz="2400" dirty="0">
                <a:latin typeface="Times New Roman" pitchFamily="18" charset="0"/>
                <a:cs typeface="Times New Roman" pitchFamily="18" charset="0"/>
              </a:rPr>
              <a:t>H. Hall</a:t>
            </a:r>
            <a:endParaRPr lang="zh-CN" alt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Stevens and transportation</a:t>
            </a:r>
            <a:endParaRPr lang="zh-CN" alt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Samuel F. B. Morse</a:t>
            </a:r>
            <a:endParaRPr lang="zh-CN" alt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Alexander </a:t>
            </a:r>
            <a:r>
              <a:rPr lang="en-US" sz="2400" dirty="0">
                <a:latin typeface="Times New Roman" pitchFamily="18" charset="0"/>
                <a:cs typeface="Times New Roman" pitchFamily="18" charset="0"/>
              </a:rPr>
              <a:t>Graham Bell</a:t>
            </a:r>
            <a:endParaRPr lang="zh-CN" alt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Thomas Alva Edison</a:t>
            </a:r>
            <a:endParaRPr lang="zh-CN" alt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Frederick Winslow Taylor</a:t>
            </a:r>
            <a:endParaRPr lang="zh-CN" alt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Henry </a:t>
            </a:r>
            <a:r>
              <a:rPr lang="en-US" sz="2400" dirty="0" smtClean="0">
                <a:latin typeface="Times New Roman" pitchFamily="18" charset="0"/>
                <a:cs typeface="Times New Roman" pitchFamily="18" charset="0"/>
              </a:rPr>
              <a:t>Ford</a:t>
            </a:r>
          </a:p>
          <a:p>
            <a:r>
              <a:rPr lang="en-US" sz="2400" dirty="0" smtClean="0">
                <a:latin typeface="Times New Roman" pitchFamily="18" charset="0"/>
                <a:cs typeface="Times New Roman" pitchFamily="18" charset="0"/>
              </a:rPr>
              <a:t>the growth of radio</a:t>
            </a:r>
            <a:endParaRPr lang="zh-CN" altLang="en-US" sz="2400" dirty="0">
              <a:latin typeface="Times New Roman" pitchFamily="18" charset="0"/>
              <a:cs typeface="Times New Roman" pitchFamily="18" charset="0"/>
            </a:endParaRPr>
          </a:p>
        </p:txBody>
      </p:sp>
      <p:sp>
        <p:nvSpPr>
          <p:cNvPr id="5" name="Content Placeholder 4"/>
          <p:cNvSpPr>
            <a:spLocks noGrp="1"/>
          </p:cNvSpPr>
          <p:nvPr>
            <p:ph sz="half" idx="2"/>
          </p:nvPr>
        </p:nvSpPr>
        <p:spPr/>
        <p:txBody>
          <a:bodyPr>
            <a:normAutofit/>
          </a:bodyPr>
          <a:lstStyle/>
          <a:p>
            <a:r>
              <a:rPr lang="en-US" sz="2400" dirty="0" smtClean="0">
                <a:latin typeface="Times New Roman" pitchFamily="18" charset="0"/>
                <a:cs typeface="Times New Roman" pitchFamily="18" charset="0"/>
              </a:rPr>
              <a:t>television</a:t>
            </a:r>
          </a:p>
          <a:p>
            <a:r>
              <a:rPr lang="en-US" sz="2400" dirty="0" smtClean="0">
                <a:latin typeface="Times New Roman" pitchFamily="18" charset="0"/>
                <a:cs typeface="Times New Roman" pitchFamily="18" charset="0"/>
              </a:rPr>
              <a:t>computer </a:t>
            </a:r>
            <a:r>
              <a:rPr lang="en-US" sz="2400" dirty="0">
                <a:latin typeface="Times New Roman" pitchFamily="18" charset="0"/>
                <a:cs typeface="Times New Roman" pitchFamily="18" charset="0"/>
              </a:rPr>
              <a:t>science</a:t>
            </a:r>
            <a:endParaRPr lang="zh-CN" alt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Internet</a:t>
            </a:r>
            <a:endParaRPr lang="zh-CN" alt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US Space Race with the USSR </a:t>
            </a:r>
            <a:endParaRPr lang="zh-CN" alt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nuclear energy</a:t>
            </a:r>
            <a:endParaRPr lang="zh-CN" alt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renewable energy technologies</a:t>
            </a:r>
            <a:endParaRPr lang="zh-CN" altLang="en-US" sz="2400" dirty="0">
              <a:latin typeface="Times New Roman" pitchFamily="18" charset="0"/>
              <a:cs typeface="Times New Roman" pitchFamily="18" charset="0"/>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74638"/>
            <a:ext cx="8429684" cy="1511288"/>
          </a:xfrm>
        </p:spPr>
        <p:txBody>
          <a:bodyPr>
            <a:normAutofit/>
          </a:bodyPr>
          <a:lstStyle/>
          <a:p>
            <a:r>
              <a:rPr lang="en-US" altLang="zh-CN" sz="4000" dirty="0" smtClean="0">
                <a:latin typeface="Times New Roman" pitchFamily="18" charset="0"/>
                <a:cs typeface="Times New Roman" pitchFamily="18" charset="0"/>
              </a:rPr>
              <a:t>This Unit Is Divided into Three Sections</a:t>
            </a:r>
            <a:endParaRPr lang="zh-CN" altLang="en-US" sz="4000" dirty="0"/>
          </a:p>
        </p:txBody>
      </p:sp>
      <p:sp>
        <p:nvSpPr>
          <p:cNvPr id="6" name="Content Placeholder 5"/>
          <p:cNvSpPr>
            <a:spLocks noGrp="1"/>
          </p:cNvSpPr>
          <p:nvPr>
            <p:ph idx="1"/>
          </p:nvPr>
        </p:nvSpPr>
        <p:spPr>
          <a:xfrm>
            <a:off x="428596" y="2285992"/>
            <a:ext cx="8258204" cy="3840171"/>
          </a:xfrm>
        </p:spPr>
        <p:txBody>
          <a:bodyPr/>
          <a:lstStyle/>
          <a:p>
            <a:pPr marL="571500" indent="-571500">
              <a:buAutoNum type="romanUcPeriod"/>
            </a:pPr>
            <a:r>
              <a:rPr lang="en-US" dirty="0" smtClean="0">
                <a:latin typeface="Times New Roman" pitchFamily="18" charset="0"/>
                <a:cs typeface="Times New Roman" pitchFamily="18" charset="0"/>
              </a:rPr>
              <a:t>The Nineteenth Century</a:t>
            </a:r>
          </a:p>
          <a:p>
            <a:pPr marL="571500" indent="-571500">
              <a:buFont typeface="Arial" pitchFamily="34" charset="0"/>
              <a:buAutoNum type="romanUcPeriod"/>
            </a:pPr>
            <a:r>
              <a:rPr lang="en-US" dirty="0" smtClean="0">
                <a:latin typeface="Times New Roman" pitchFamily="18" charset="0"/>
                <a:cs typeface="Times New Roman" pitchFamily="18" charset="0"/>
              </a:rPr>
              <a:t>The Early and Mid-Twentieth </a:t>
            </a:r>
            <a:r>
              <a:rPr lang="en-US" dirty="0">
                <a:latin typeface="Times New Roman" pitchFamily="18" charset="0"/>
                <a:cs typeface="Times New Roman" pitchFamily="18" charset="0"/>
              </a:rPr>
              <a:t>Century</a:t>
            </a:r>
            <a:endParaRPr lang="zh-CN" altLang="en-US" dirty="0">
              <a:latin typeface="Times New Roman" pitchFamily="18" charset="0"/>
              <a:cs typeface="Times New Roman" pitchFamily="18" charset="0"/>
            </a:endParaRPr>
          </a:p>
          <a:p>
            <a:pPr marL="571500" indent="-571500">
              <a:buFont typeface="Arial" pitchFamily="34" charset="0"/>
              <a:buAutoNum type="romanUcPeriod"/>
            </a:pPr>
            <a:r>
              <a:rPr lang="en-US" dirty="0" smtClean="0">
                <a:latin typeface="Times New Roman" pitchFamily="18" charset="0"/>
                <a:cs typeface="Times New Roman" pitchFamily="18" charset="0"/>
              </a:rPr>
              <a:t>The Late </a:t>
            </a:r>
            <a:r>
              <a:rPr lang="en-US" dirty="0">
                <a:latin typeface="Times New Roman" pitchFamily="18" charset="0"/>
                <a:cs typeface="Times New Roman" pitchFamily="18" charset="0"/>
              </a:rPr>
              <a:t>Twentieth </a:t>
            </a:r>
            <a:r>
              <a:rPr lang="en-US" dirty="0" smtClean="0">
                <a:latin typeface="Times New Roman" pitchFamily="18" charset="0"/>
                <a:cs typeface="Times New Roman" pitchFamily="18" charset="0"/>
              </a:rPr>
              <a:t>Century and Today</a:t>
            </a:r>
          </a:p>
          <a:p>
            <a:pPr marL="571500" indent="-571500">
              <a:buNone/>
            </a:pP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
            </a:r>
            <a:br>
              <a:rPr lang="en-US" altLang="zh-CN"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I.</a:t>
            </a:r>
            <a:r>
              <a:rPr lang="zh-CN" altLang="en-US"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The</a:t>
            </a:r>
            <a:r>
              <a:rPr lang="en-US" dirty="0" smtClean="0">
                <a:latin typeface="Times New Roman" pitchFamily="18" charset="0"/>
                <a:cs typeface="Times New Roman" pitchFamily="18" charset="0"/>
              </a:rPr>
              <a:t> Nineteenth Century</a:t>
            </a:r>
            <a:br>
              <a:rPr lang="en-US" dirty="0" smtClean="0">
                <a:latin typeface="Times New Roman" pitchFamily="18" charset="0"/>
                <a:cs typeface="Times New Roman" pitchFamily="18" charset="0"/>
              </a:rPr>
            </a:br>
            <a:endParaRPr lang="zh-CN"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a:latin typeface="Times New Roman" pitchFamily="18" charset="0"/>
                <a:cs typeface="Times New Roman" pitchFamily="18" charset="0"/>
              </a:rPr>
              <a:t>Eli </a:t>
            </a:r>
            <a:r>
              <a:rPr lang="en-US" sz="2000" dirty="0" smtClean="0">
                <a:latin typeface="Times New Roman" pitchFamily="18" charset="0"/>
                <a:cs typeface="Times New Roman" pitchFamily="18" charset="0"/>
              </a:rPr>
              <a:t>Whitney</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inventor the </a:t>
            </a:r>
            <a:r>
              <a:rPr lang="en-US" sz="2000" dirty="0">
                <a:latin typeface="Times New Roman" pitchFamily="18" charset="0"/>
                <a:cs typeface="Times New Roman" pitchFamily="18" charset="0"/>
              </a:rPr>
              <a:t>cotton </a:t>
            </a:r>
            <a:r>
              <a:rPr lang="en-US" sz="2000" dirty="0" smtClean="0">
                <a:latin typeface="Times New Roman" pitchFamily="18" charset="0"/>
                <a:cs typeface="Times New Roman" pitchFamily="18" charset="0"/>
              </a:rPr>
              <a:t>gin</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mass production of weapons with interchangeable </a:t>
            </a:r>
            <a:r>
              <a:rPr lang="en-US" sz="2000" dirty="0" smtClean="0">
                <a:latin typeface="Times New Roman" pitchFamily="18" charset="0"/>
                <a:cs typeface="Times New Roman" pitchFamily="18" charset="0"/>
              </a:rPr>
              <a:t>parts;</a:t>
            </a:r>
          </a:p>
          <a:p>
            <a:r>
              <a:rPr lang="en-US" sz="2000" dirty="0" smtClean="0">
                <a:latin typeface="Times New Roman" pitchFamily="18" charset="0"/>
                <a:cs typeface="Times New Roman" pitchFamily="18" charset="0"/>
              </a:rPr>
              <a:t>John </a:t>
            </a:r>
            <a:r>
              <a:rPr lang="en-US" sz="2000" dirty="0">
                <a:latin typeface="Times New Roman" pitchFamily="18" charset="0"/>
                <a:cs typeface="Times New Roman" pitchFamily="18" charset="0"/>
              </a:rPr>
              <a:t>H. </a:t>
            </a:r>
            <a:r>
              <a:rPr lang="en-US" sz="2000" dirty="0" smtClean="0">
                <a:latin typeface="Times New Roman" pitchFamily="18" charset="0"/>
                <a:cs typeface="Times New Roman" pitchFamily="18" charset="0"/>
              </a:rPr>
              <a:t>Hall: </a:t>
            </a:r>
            <a:r>
              <a:rPr lang="en-US" sz="2000" dirty="0">
                <a:latin typeface="Times New Roman" pitchFamily="18" charset="0"/>
                <a:cs typeface="Times New Roman" pitchFamily="18" charset="0"/>
              </a:rPr>
              <a:t>developing the so-called American system of </a:t>
            </a:r>
            <a:r>
              <a:rPr lang="en-US" sz="2000" dirty="0" smtClean="0">
                <a:latin typeface="Times New Roman" pitchFamily="18" charset="0"/>
                <a:cs typeface="Times New Roman" pitchFamily="18" charset="0"/>
              </a:rPr>
              <a:t>production;</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Stevens </a:t>
            </a:r>
            <a:r>
              <a:rPr lang="en-US" sz="2000" dirty="0" smtClean="0">
                <a:latin typeface="Times New Roman" pitchFamily="18" charset="0"/>
                <a:cs typeface="Times New Roman" pitchFamily="18" charset="0"/>
              </a:rPr>
              <a:t>family: their role in the </a:t>
            </a:r>
            <a:r>
              <a:rPr lang="en-US" sz="2000" dirty="0">
                <a:latin typeface="Times New Roman" pitchFamily="18" charset="0"/>
                <a:cs typeface="Times New Roman" pitchFamily="18" charset="0"/>
              </a:rPr>
              <a:t>history of transportation in early nineteenth century </a:t>
            </a:r>
            <a:r>
              <a:rPr lang="en-US" sz="2000" dirty="0" smtClean="0">
                <a:latin typeface="Times New Roman" pitchFamily="18" charset="0"/>
                <a:cs typeface="Times New Roman" pitchFamily="18" charset="0"/>
              </a:rPr>
              <a:t>America;</a:t>
            </a:r>
          </a:p>
          <a:p>
            <a:r>
              <a:rPr lang="en-US" sz="2000" dirty="0">
                <a:latin typeface="Times New Roman" pitchFamily="18" charset="0"/>
                <a:cs typeface="Times New Roman" pitchFamily="18" charset="0"/>
              </a:rPr>
              <a:t>Samuel F. B. </a:t>
            </a:r>
            <a:r>
              <a:rPr lang="en-US" sz="2000" dirty="0" smtClean="0">
                <a:latin typeface="Times New Roman" pitchFamily="18" charset="0"/>
                <a:cs typeface="Times New Roman" pitchFamily="18" charset="0"/>
              </a:rPr>
              <a:t>Morse: </a:t>
            </a:r>
            <a:r>
              <a:rPr lang="en-US" sz="2000" dirty="0">
                <a:latin typeface="Times New Roman" pitchFamily="18" charset="0"/>
                <a:cs typeface="Times New Roman" pitchFamily="18" charset="0"/>
              </a:rPr>
              <a:t>co-developer of </a:t>
            </a:r>
            <a:r>
              <a:rPr lang="en-US" sz="2000" dirty="0" smtClean="0">
                <a:latin typeface="Times New Roman" pitchFamily="18" charset="0"/>
                <a:cs typeface="Times New Roman" pitchFamily="18" charset="0"/>
              </a:rPr>
              <a:t>the Morse code, </a:t>
            </a:r>
            <a:r>
              <a:rPr lang="en-US" sz="2000" dirty="0">
                <a:latin typeface="Times New Roman" pitchFamily="18" charset="0"/>
                <a:cs typeface="Times New Roman" pitchFamily="18" charset="0"/>
              </a:rPr>
              <a:t>and helped to develop the commercial use of </a:t>
            </a:r>
            <a:r>
              <a:rPr lang="en-US" sz="2000" dirty="0" smtClean="0">
                <a:latin typeface="Times New Roman" pitchFamily="18" charset="0"/>
                <a:cs typeface="Times New Roman" pitchFamily="18" charset="0"/>
              </a:rPr>
              <a:t>telegraphy;</a:t>
            </a:r>
          </a:p>
          <a:p>
            <a:r>
              <a:rPr lang="en-US" sz="2000" dirty="0">
                <a:latin typeface="Times New Roman" pitchFamily="18" charset="0"/>
                <a:cs typeface="Times New Roman" pitchFamily="18" charset="0"/>
              </a:rPr>
              <a:t>Alexander Graham </a:t>
            </a:r>
            <a:r>
              <a:rPr lang="en-US" sz="2000" dirty="0" smtClean="0">
                <a:latin typeface="Times New Roman" pitchFamily="18" charset="0"/>
                <a:cs typeface="Times New Roman" pitchFamily="18" charset="0"/>
              </a:rPr>
              <a:t>Bell: credited </a:t>
            </a:r>
            <a:r>
              <a:rPr lang="en-US" sz="2000" dirty="0">
                <a:latin typeface="Times New Roman" pitchFamily="18" charset="0"/>
                <a:cs typeface="Times New Roman" pitchFamily="18" charset="0"/>
              </a:rPr>
              <a:t>with inventing the first </a:t>
            </a:r>
            <a:r>
              <a:rPr lang="en-US" sz="2000" dirty="0" smtClean="0">
                <a:latin typeface="Times New Roman" pitchFamily="18" charset="0"/>
                <a:cs typeface="Times New Roman" pitchFamily="18" charset="0"/>
              </a:rPr>
              <a:t>practical telephone;</a:t>
            </a:r>
          </a:p>
          <a:p>
            <a:r>
              <a:rPr lang="en-US" sz="2000" dirty="0" smtClean="0">
                <a:latin typeface="Times New Roman" pitchFamily="18" charset="0"/>
                <a:cs typeface="Times New Roman" pitchFamily="18" charset="0"/>
              </a:rPr>
              <a:t>Thomas Alva Edison: the most famous of all American inventors who is credited with the invention of the motion pictures, the phonograph, and, as everyone knows, the electric light;</a:t>
            </a:r>
          </a:p>
          <a:p>
            <a:endParaRPr lang="zh-CN" altLang="en-US"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Eli Whitney (1765-1825)</a:t>
            </a:r>
            <a:endParaRPr lang="zh-CN" altLang="en-US" sz="3600" dirty="0">
              <a:latin typeface="Times New Roman" pitchFamily="18" charset="0"/>
              <a:cs typeface="Times New Roman" pitchFamily="18" charset="0"/>
            </a:endParaRPr>
          </a:p>
        </p:txBody>
      </p:sp>
      <p:sp>
        <p:nvSpPr>
          <p:cNvPr id="5" name="Content Placeholder 4"/>
          <p:cNvSpPr>
            <a:spLocks noGrp="1"/>
          </p:cNvSpPr>
          <p:nvPr>
            <p:ph sz="half" idx="1"/>
          </p:nvPr>
        </p:nvSpPr>
        <p:spPr>
          <a:xfrm>
            <a:off x="357158" y="1785926"/>
            <a:ext cx="3143272" cy="4429156"/>
          </a:xfrm>
        </p:spPr>
        <p:txBody>
          <a:bodyPr>
            <a:normAutofit lnSpcReduction="10000"/>
          </a:bodyPr>
          <a:lstStyle/>
          <a:p>
            <a:r>
              <a:rPr lang="en-US" sz="2400" dirty="0">
                <a:latin typeface="Times New Roman" pitchFamily="18" charset="0"/>
                <a:cs typeface="Times New Roman" pitchFamily="18" charset="0"/>
              </a:rPr>
              <a:t>Eli </a:t>
            </a:r>
            <a:r>
              <a:rPr lang="en-US" sz="2400" dirty="0" smtClean="0">
                <a:latin typeface="Times New Roman" pitchFamily="18" charset="0"/>
                <a:cs typeface="Times New Roman" pitchFamily="18" charset="0"/>
              </a:rPr>
              <a:t>Whitney was </a:t>
            </a:r>
            <a:r>
              <a:rPr lang="en-US" sz="2400" dirty="0">
                <a:latin typeface="Times New Roman" pitchFamily="18" charset="0"/>
                <a:cs typeface="Times New Roman" pitchFamily="18" charset="0"/>
              </a:rPr>
              <a:t>an American inventor best known for inventing </a:t>
            </a:r>
            <a:r>
              <a:rPr lang="en-US" sz="2400" dirty="0" smtClean="0">
                <a:latin typeface="Times New Roman" pitchFamily="18" charset="0"/>
                <a:cs typeface="Times New Roman" pitchFamily="18" charset="0"/>
              </a:rPr>
              <a:t>the cotton gin. </a:t>
            </a:r>
            <a:r>
              <a:rPr lang="en-US" sz="2400" dirty="0">
                <a:latin typeface="Times New Roman" pitchFamily="18" charset="0"/>
                <a:cs typeface="Times New Roman" pitchFamily="18" charset="0"/>
              </a:rPr>
              <a:t>This was one of the key inventions of </a:t>
            </a:r>
            <a:r>
              <a:rPr lang="en-US" sz="2400" dirty="0" smtClean="0">
                <a:latin typeface="Times New Roman" pitchFamily="18" charset="0"/>
                <a:cs typeface="Times New Roman" pitchFamily="18" charset="0"/>
              </a:rPr>
              <a:t>the Industrial Revolution</a:t>
            </a:r>
            <a:r>
              <a:rPr lang="en-US" sz="2400" dirty="0">
                <a:latin typeface="Times New Roman" pitchFamily="18" charset="0"/>
                <a:cs typeface="Times New Roman" pitchFamily="18" charset="0"/>
              </a:rPr>
              <a:t> and shaped the economy of </a:t>
            </a:r>
            <a:r>
              <a:rPr lang="en-US" sz="2400" dirty="0" smtClean="0">
                <a:latin typeface="Times New Roman" pitchFamily="18" charset="0"/>
                <a:cs typeface="Times New Roman" pitchFamily="18" charset="0"/>
              </a:rPr>
              <a:t>the American South. (right: first cotton gin)</a:t>
            </a:r>
            <a:endParaRPr lang="zh-CN" altLang="en-US" sz="2400" dirty="0">
              <a:latin typeface="Times New Roman" pitchFamily="18" charset="0"/>
              <a:cs typeface="Times New Roman" pitchFamily="18" charset="0"/>
            </a:endParaRPr>
          </a:p>
        </p:txBody>
      </p:sp>
      <p:pic>
        <p:nvPicPr>
          <p:cNvPr id="7" name="Content Placeholder 6" descr="Cotton_gin_harpers.jpg"/>
          <p:cNvPicPr>
            <a:picLocks noGrp="1" noChangeAspect="1"/>
          </p:cNvPicPr>
          <p:nvPr>
            <p:ph sz="half" idx="2"/>
          </p:nvPr>
        </p:nvPicPr>
        <p:blipFill>
          <a:blip r:embed="rId2"/>
          <a:stretch>
            <a:fillRect/>
          </a:stretch>
        </p:blipFill>
        <p:spPr>
          <a:xfrm>
            <a:off x="3696732" y="1928802"/>
            <a:ext cx="4990068" cy="392909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John H. Hall (</a:t>
            </a:r>
            <a:r>
              <a:rPr lang="en-US" altLang="zh-CN" sz="3600" dirty="0" smtClean="0">
                <a:latin typeface="Times New Roman" pitchFamily="18" charset="0"/>
                <a:cs typeface="Times New Roman" pitchFamily="18" charset="0"/>
              </a:rPr>
              <a:t>1781–1841)</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285720" y="1571612"/>
            <a:ext cx="3357586" cy="4643470"/>
          </a:xfrm>
        </p:spPr>
        <p:txBody>
          <a:bodyPr>
            <a:noAutofit/>
          </a:bodyPr>
          <a:lstStyle/>
          <a:p>
            <a:r>
              <a:rPr lang="en-US" sz="2000" dirty="0" smtClean="0">
                <a:latin typeface="Times New Roman" pitchFamily="18" charset="0"/>
                <a:cs typeface="Times New Roman" pitchFamily="18" charset="0"/>
              </a:rPr>
              <a:t>John H. Hall was an inventor and entrepreneur. He was the director of the Rifle Works at the Harpers Ferry Armory. Hall developed and improved his system of manufacture, and his system was soon deployed in the manufacture of newly invented mass consumption items, such as sewing machines, typewriters, and bicycles. (right: The Harpers Ferry Armory)</a:t>
            </a:r>
            <a:endParaRPr lang="zh-CN" altLang="en-US" sz="2000" dirty="0">
              <a:latin typeface="Times New Roman" pitchFamily="18" charset="0"/>
              <a:cs typeface="Times New Roman" pitchFamily="18" charset="0"/>
            </a:endParaRPr>
          </a:p>
        </p:txBody>
      </p:sp>
      <p:pic>
        <p:nvPicPr>
          <p:cNvPr id="5" name="Content Placeholder 4" descr="Harper's Ferry armory.jpg"/>
          <p:cNvPicPr>
            <a:picLocks noGrp="1" noChangeAspect="1"/>
          </p:cNvPicPr>
          <p:nvPr>
            <p:ph sz="half" idx="2"/>
          </p:nvPr>
        </p:nvPicPr>
        <p:blipFill>
          <a:blip r:embed="rId2"/>
          <a:stretch>
            <a:fillRect/>
          </a:stretch>
        </p:blipFill>
        <p:spPr>
          <a:xfrm>
            <a:off x="3714744" y="2071678"/>
            <a:ext cx="5269964" cy="335098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The Stevens Family and Transportation</a:t>
            </a:r>
            <a:endParaRPr lang="zh-CN" altLang="en-US" sz="3600" dirty="0">
              <a:latin typeface="Times New Roman" pitchFamily="18" charset="0"/>
              <a:cs typeface="Times New Roman" pitchFamily="18" charset="0"/>
            </a:endParaRPr>
          </a:p>
        </p:txBody>
      </p:sp>
      <p:pic>
        <p:nvPicPr>
          <p:cNvPr id="5" name="Content Placeholder 4" descr="circular_railway-200.jpg"/>
          <p:cNvPicPr>
            <a:picLocks noGrp="1" noChangeAspect="1"/>
          </p:cNvPicPr>
          <p:nvPr>
            <p:ph sz="half" idx="1"/>
          </p:nvPr>
        </p:nvPicPr>
        <p:blipFill>
          <a:blip r:embed="rId2"/>
          <a:stretch>
            <a:fillRect/>
          </a:stretch>
        </p:blipFill>
        <p:spPr>
          <a:xfrm>
            <a:off x="428596" y="2071678"/>
            <a:ext cx="4188066" cy="3626304"/>
          </a:xfrm>
        </p:spPr>
      </p:pic>
      <p:sp>
        <p:nvSpPr>
          <p:cNvPr id="4" name="Content Placeholder 3"/>
          <p:cNvSpPr>
            <a:spLocks noGrp="1"/>
          </p:cNvSpPr>
          <p:nvPr>
            <p:ph sz="half" idx="2"/>
          </p:nvPr>
        </p:nvSpPr>
        <p:spPr/>
        <p:txBody>
          <a:bodyPr>
            <a:normAutofit fontScale="77500" lnSpcReduction="20000"/>
          </a:bodyPr>
          <a:lstStyle/>
          <a:p>
            <a:r>
              <a:rPr lang="en-US" dirty="0" smtClean="0">
                <a:latin typeface="Times New Roman" pitchFamily="18" charset="0"/>
                <a:cs typeface="Times New Roman" pitchFamily="18" charset="0"/>
              </a:rPr>
              <a:t>The father John Stevens and his sons made numerous contributions of the building of steamboats, and his two sons, Robert Livingston Stevens and Edwin Augustus, made long distance railroading. Their contributions were mainly concerned with the essential problem of railroad tracks, the size and speed of trains. Without such gradual development of the technology, the long distance, many carriage freight trains would not have been feasible.</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1758</Words>
  <Application>Microsoft Office PowerPoint</Application>
  <PresentationFormat>On-screen Show (4:3)</PresentationFormat>
  <Paragraphs>115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《英语国家社会与文化入门》(下册）</vt:lpstr>
      <vt:lpstr>The United States of America Unit 13 Technology in America</vt:lpstr>
      <vt:lpstr>Quiz</vt:lpstr>
      <vt:lpstr>Focal Points</vt:lpstr>
      <vt:lpstr>This Unit Is Divided into Three Sections</vt:lpstr>
      <vt:lpstr> I. The Nineteenth Century </vt:lpstr>
      <vt:lpstr>Eli Whitney (1765-1825)</vt:lpstr>
      <vt:lpstr>John H. Hall (1781–1841)</vt:lpstr>
      <vt:lpstr>The Stevens Family and Transportation</vt:lpstr>
      <vt:lpstr>Samuel F. B. Morse (1791 –1872) </vt:lpstr>
      <vt:lpstr>Alexander Graham Bell (1847 –1922)</vt:lpstr>
      <vt:lpstr>Thomas Alva Edison (1847 –1931) </vt:lpstr>
      <vt:lpstr>II. The Early and Mid-Twentieth Century</vt:lpstr>
      <vt:lpstr>Frederick Winslow Taylor (1856 1915) </vt:lpstr>
      <vt:lpstr>Henry Ford (1863-1947) </vt:lpstr>
      <vt:lpstr>The Growth of the Broadcast Radio Business</vt:lpstr>
      <vt:lpstr>The Growth of the Broadcast Radio Business</vt:lpstr>
      <vt:lpstr>The Developing Household Technologies</vt:lpstr>
      <vt:lpstr> III. The Late Twentieth Century and Today </vt:lpstr>
      <vt:lpstr>Television and the Age of Visual Information</vt:lpstr>
      <vt:lpstr>Militarily Useful Inventions</vt:lpstr>
      <vt:lpstr>US Space Race with the U.S.S.R</vt:lpstr>
      <vt:lpstr>US Space Race with the U.S.S.R</vt:lpstr>
      <vt:lpstr>Nuclear Development</vt:lpstr>
      <vt:lpstr>Nuclear Development</vt:lpstr>
      <vt:lpstr>Computer Science</vt:lpstr>
      <vt:lpstr>Computer Science</vt:lpstr>
      <vt:lpstr>Computer Science</vt:lpstr>
      <vt:lpstr>Slide 29</vt:lpstr>
      <vt:lpstr>Computer Science</vt:lpstr>
      <vt:lpstr>Bill Gates</vt:lpstr>
      <vt:lpstr>The Internet</vt:lpstr>
      <vt:lpstr>Renewable Energy Technologies</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Wang</dc:creator>
  <cp:lastModifiedBy>Wang</cp:lastModifiedBy>
  <cp:revision>83</cp:revision>
  <dcterms:created xsi:type="dcterms:W3CDTF">2014-10-21T21:50:30Z</dcterms:created>
  <dcterms:modified xsi:type="dcterms:W3CDTF">2015-12-06T20:14:13Z</dcterms:modified>
</cp:coreProperties>
</file>